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7" r:id="rId2"/>
    <p:sldId id="257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8" r:id="rId11"/>
    <p:sldId id="280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04" r:id="rId31"/>
    <p:sldId id="305" r:id="rId32"/>
    <p:sldId id="306" r:id="rId33"/>
    <p:sldId id="307" r:id="rId34"/>
    <p:sldId id="316" r:id="rId35"/>
    <p:sldId id="317" r:id="rId36"/>
    <p:sldId id="318" r:id="rId37"/>
    <p:sldId id="319" r:id="rId38"/>
    <p:sldId id="313" r:id="rId39"/>
    <p:sldId id="314" r:id="rId40"/>
    <p:sldId id="315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8" d="100"/>
          <a:sy n="88" d="100"/>
        </p:scale>
        <p:origin x="-9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06/03/1436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drshanil@gmail.co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مستطيل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د/أ</a:t>
            </a:r>
            <a:r>
              <a:rPr lang="en-IN" b="1" dirty="0" smtClean="0">
                <a:solidFill>
                  <a:srgbClr val="FF0000"/>
                </a:solidFill>
              </a:rPr>
              <a:t>.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b="1" dirty="0" err="1" smtClean="0">
                <a:solidFill>
                  <a:srgbClr val="FF0000"/>
                </a:solidFill>
              </a:rPr>
              <a:t>شنل</a:t>
            </a:r>
            <a:r>
              <a:rPr lang="ar-SA" b="1" dirty="0" smtClean="0">
                <a:solidFill>
                  <a:srgbClr val="FF0000"/>
                </a:solidFill>
              </a:rPr>
              <a:t>                                                                     قسم اللغة العربية، جامعة </a:t>
            </a:r>
            <a:r>
              <a:rPr lang="ar-SA" b="1" dirty="0" err="1" smtClean="0">
                <a:solidFill>
                  <a:srgbClr val="FF0000"/>
                </a:solidFill>
              </a:rPr>
              <a:t>كيرالا</a:t>
            </a:r>
            <a:endParaRPr lang="en-IN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7" cy="643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1071538" y="1500174"/>
            <a:ext cx="67201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الفرق المسرحية </a:t>
            </a:r>
            <a:endParaRPr lang="ar-EG" sz="44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ar-SA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في العالم العربي المعاصر - دراسة </a:t>
            </a:r>
            <a:endParaRPr lang="en-IN" sz="4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85786" y="55721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د/أ</a:t>
            </a:r>
            <a:r>
              <a:rPr lang="en-I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r>
              <a:rPr lang="ar-S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شنل</a:t>
            </a:r>
            <a:r>
              <a:rPr lang="ar-S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                                            قسم اللغة العربية، جامعة </a:t>
            </a:r>
            <a:r>
              <a:rPr lang="ar-SA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كيرالا</a:t>
            </a:r>
            <a:endParaRPr lang="en-IN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4149725"/>
            <a:ext cx="6191250" cy="1150938"/>
          </a:xfrm>
        </p:spPr>
        <p:txBody>
          <a:bodyPr>
            <a:normAutofit fontScale="90000"/>
          </a:bodyPr>
          <a:lstStyle/>
          <a:p>
            <a:r>
              <a:rPr lang="ar-KW" sz="7200" b="1" dirty="0">
                <a:solidFill>
                  <a:srgbClr val="CC0000"/>
                </a:solidFill>
                <a:cs typeface="Traditional Arabic" pitchFamily="2" charset="-78"/>
              </a:rPr>
              <a:t>.. </a:t>
            </a:r>
            <a:r>
              <a:rPr lang="ar-KW" sz="9600" b="1" dirty="0">
                <a:solidFill>
                  <a:srgbClr val="CC0000"/>
                </a:solidFill>
                <a:cs typeface="Traditional Arabic" pitchFamily="2" charset="-78"/>
              </a:rPr>
              <a:t>مسرح الطّفل </a:t>
            </a:r>
            <a:r>
              <a:rPr lang="ar-KW" sz="7200" b="1" dirty="0">
                <a:solidFill>
                  <a:srgbClr val="CC0000"/>
                </a:solidFill>
                <a:cs typeface="Traditional Arabic" pitchFamily="2" charset="-78"/>
              </a:rPr>
              <a:t>..</a:t>
            </a:r>
            <a:r>
              <a:rPr lang="ar-KW" sz="9600" b="1" dirty="0">
                <a:solidFill>
                  <a:srgbClr val="CC0000"/>
                </a:solidFill>
              </a:rPr>
              <a:t/>
            </a:r>
            <a:br>
              <a:rPr lang="ar-KW" sz="9600" b="1" dirty="0">
                <a:solidFill>
                  <a:srgbClr val="CC0000"/>
                </a:solidFill>
              </a:rPr>
            </a:br>
            <a:endParaRPr lang="en-IN" sz="9600" b="1" dirty="0">
              <a:solidFill>
                <a:srgbClr val="CC0000"/>
              </a:solidFill>
            </a:endParaRPr>
          </a:p>
        </p:txBody>
      </p:sp>
      <p:pic>
        <p:nvPicPr>
          <p:cNvPr id="2053" name="Picture 5" descr="11_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437063"/>
            <a:ext cx="4171950" cy="228600"/>
          </a:xfrm>
          <a:prstGeom prst="rect">
            <a:avLst/>
          </a:prstGeom>
          <a:noFill/>
        </p:spPr>
      </p:pic>
      <p:pic>
        <p:nvPicPr>
          <p:cNvPr id="2055" name="Picture 7" descr="11_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060575"/>
            <a:ext cx="4171950" cy="228600"/>
          </a:xfrm>
          <a:prstGeom prst="rect">
            <a:avLst/>
          </a:prstGeom>
          <a:noFill/>
        </p:spPr>
      </p:pic>
      <p:pic>
        <p:nvPicPr>
          <p:cNvPr id="2065" name="Picture 17" descr="IA1_B_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0"/>
            <a:ext cx="4572000" cy="18859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28596" y="1571612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مسرح الطفل هو ذلك المسرح الذي يخدم الطفولة سواء أقام </a:t>
            </a:r>
            <a:r>
              <a:rPr lang="ar-SA" sz="4400" b="1" dirty="0" err="1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به</a:t>
            </a: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الكبار أم الصغار </a:t>
            </a:r>
            <a:endParaRPr lang="ar-EG" sz="4400" b="1" dirty="0" smtClean="0">
              <a:solidFill>
                <a:srgbClr val="FF0000"/>
              </a:solidFill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يكون</a:t>
            </a:r>
            <a:r>
              <a:rPr lang="en-US" sz="44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  </a:t>
            </a:r>
            <a:r>
              <a:rPr lang="ar-SA" sz="44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مسرح الطفل مختلطا بين الكبار والصغار</a:t>
            </a:r>
            <a:endParaRPr lang="ar-EG" sz="4400" b="1" dirty="0" smtClean="0"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ar-EG" sz="4400" b="1" dirty="0" smtClean="0"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مسرح الصغار هو مسرح للطفل مادام الكبار يقومون </a:t>
            </a:r>
            <a:r>
              <a:rPr lang="ar-SA" sz="4400" b="1" dirty="0" err="1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بها</a:t>
            </a: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، وهو كذلك مسرح الطفل</a:t>
            </a:r>
            <a:r>
              <a:rPr lang="en-US" sz="44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 </a:t>
            </a: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إذا كان مسرحا يقوم </a:t>
            </a:r>
            <a:r>
              <a:rPr lang="ar-SA" sz="4400" b="1" dirty="0" err="1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به</a:t>
            </a: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الطفل تمثيلا وإخراجا وتأليفا.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42910" y="214291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بالمسرح المدرسي،المسرح التربوي </a:t>
            </a:r>
            <a:r>
              <a:rPr lang="ar-EG" sz="4400" dirty="0" smtClean="0">
                <a:solidFill>
                  <a:srgbClr val="FF0000"/>
                </a:solidFill>
              </a:rPr>
              <a:t>ا</a:t>
            </a:r>
            <a:r>
              <a:rPr lang="ar-SA" sz="4400" dirty="0" smtClean="0">
                <a:solidFill>
                  <a:srgbClr val="FF0000"/>
                </a:solidFill>
              </a:rPr>
              <a:t>لتعليمي، المسرح القرائي،</a:t>
            </a:r>
            <a:r>
              <a:rPr lang="ar-EG" sz="4400" dirty="0" smtClean="0">
                <a:solidFill>
                  <a:srgbClr val="FF0000"/>
                </a:solidFill>
              </a:rPr>
              <a:t> </a:t>
            </a:r>
            <a:r>
              <a:rPr lang="ar-SA" sz="4400" dirty="0" smtClean="0">
                <a:solidFill>
                  <a:srgbClr val="FF0000"/>
                </a:solidFill>
              </a:rPr>
              <a:t>مسرح الدمى والعرائس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2844" y="2285992"/>
            <a:ext cx="878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/>
              <a:t>” </a:t>
            </a:r>
            <a:r>
              <a:rPr lang="ar-SA" sz="3600" dirty="0" smtClean="0">
                <a:solidFill>
                  <a:srgbClr val="002060"/>
                </a:solidFill>
              </a:rPr>
              <a:t>ألوان” </a:t>
            </a:r>
            <a:r>
              <a:rPr lang="ar-SA" sz="3600" dirty="0" smtClean="0"/>
              <a:t>لجمعية الثقافة والفنون </a:t>
            </a:r>
            <a:r>
              <a:rPr lang="ar-SA" sz="3600" dirty="0" err="1" smtClean="0"/>
              <a:t>بالأحساء</a:t>
            </a:r>
            <a:r>
              <a:rPr lang="ar-SA" sz="3600" dirty="0" smtClean="0"/>
              <a:t> ، </a:t>
            </a:r>
            <a:r>
              <a:rPr lang="ar-SA" sz="3600" dirty="0" smtClean="0">
                <a:solidFill>
                  <a:srgbClr val="FF0000"/>
                </a:solidFill>
              </a:rPr>
              <a:t>في المملكــة العربيــة السعوديــة، </a:t>
            </a:r>
            <a:endParaRPr lang="ar-EG" sz="3600" dirty="0" smtClean="0">
              <a:solidFill>
                <a:srgbClr val="FF0000"/>
              </a:solidFill>
            </a:endParaRPr>
          </a:p>
          <a:p>
            <a:r>
              <a:rPr lang="ar-SA" sz="3600" dirty="0" smtClean="0">
                <a:solidFill>
                  <a:srgbClr val="002060"/>
                </a:solidFill>
              </a:rPr>
              <a:t>"أصدقاء الشمس" </a:t>
            </a:r>
            <a:r>
              <a:rPr lang="ar-SA" sz="3600" dirty="0" smtClean="0"/>
              <a:t>لجاسم محمد صالح في </a:t>
            </a:r>
            <a:r>
              <a:rPr lang="ar-SA" sz="3600" dirty="0" smtClean="0">
                <a:solidFill>
                  <a:srgbClr val="FF0000"/>
                </a:solidFill>
              </a:rPr>
              <a:t>العـــراق</a:t>
            </a:r>
            <a:r>
              <a:rPr lang="ar-SA" sz="3600" dirty="0" smtClean="0"/>
              <a:t>،</a:t>
            </a:r>
            <a:endParaRPr lang="ar-EG" sz="3600" dirty="0" smtClean="0"/>
          </a:p>
          <a:p>
            <a:r>
              <a:rPr lang="ar-SA" sz="3600" dirty="0" smtClean="0"/>
              <a:t> " </a:t>
            </a:r>
            <a:r>
              <a:rPr lang="ar-SA" sz="3600" dirty="0" smtClean="0">
                <a:solidFill>
                  <a:srgbClr val="002060"/>
                </a:solidFill>
              </a:rPr>
              <a:t>مغامرات كليب" </a:t>
            </a:r>
            <a:r>
              <a:rPr lang="ar-SA" sz="3600" dirty="0" smtClean="0"/>
              <a:t>في </a:t>
            </a:r>
            <a:r>
              <a:rPr lang="ar-SA" sz="3600" dirty="0" smtClean="0">
                <a:solidFill>
                  <a:srgbClr val="FF0000"/>
                </a:solidFill>
              </a:rPr>
              <a:t>الجزائــــر</a:t>
            </a:r>
            <a:r>
              <a:rPr lang="ar-SA" sz="3600" dirty="0" smtClean="0"/>
              <a:t> </a:t>
            </a:r>
            <a:endParaRPr lang="ar-EG" sz="3600" dirty="0" smtClean="0"/>
          </a:p>
          <a:p>
            <a:r>
              <a:rPr lang="ar-SA" sz="3600" dirty="0" smtClean="0">
                <a:solidFill>
                  <a:srgbClr val="002060"/>
                </a:solidFill>
              </a:rPr>
              <a:t>"</a:t>
            </a:r>
            <a:r>
              <a:rPr lang="ar-SA" sz="3600" dirty="0" err="1" smtClean="0">
                <a:solidFill>
                  <a:srgbClr val="002060"/>
                </a:solidFill>
              </a:rPr>
              <a:t>جلجول</a:t>
            </a:r>
            <a:r>
              <a:rPr lang="ar-SA" sz="3600" dirty="0" smtClean="0">
                <a:solidFill>
                  <a:srgbClr val="002060"/>
                </a:solidFill>
              </a:rPr>
              <a:t> </a:t>
            </a:r>
            <a:r>
              <a:rPr lang="ar-SA" sz="3600" dirty="0" err="1" smtClean="0">
                <a:solidFill>
                  <a:srgbClr val="002060"/>
                </a:solidFill>
              </a:rPr>
              <a:t>وشملول</a:t>
            </a:r>
            <a:r>
              <a:rPr lang="ar-SA" sz="3600" dirty="0" smtClean="0">
                <a:solidFill>
                  <a:srgbClr val="002060"/>
                </a:solidFill>
              </a:rPr>
              <a:t> " </a:t>
            </a:r>
            <a:r>
              <a:rPr lang="ar-SA" sz="3600" dirty="0" smtClean="0"/>
              <a:t>التي قدمتها فرقة </a:t>
            </a:r>
            <a:r>
              <a:rPr lang="ar-SA" sz="3600" dirty="0" err="1" smtClean="0"/>
              <a:t>مزون</a:t>
            </a:r>
            <a:r>
              <a:rPr lang="ar-SA" sz="3600" dirty="0" smtClean="0"/>
              <a:t> في سلطنة </a:t>
            </a:r>
            <a:r>
              <a:rPr lang="ar-SA" sz="3600" dirty="0" smtClean="0">
                <a:solidFill>
                  <a:srgbClr val="FF0000"/>
                </a:solidFill>
              </a:rPr>
              <a:t>عمان، </a:t>
            </a:r>
            <a:endParaRPr lang="ar-EG" sz="3600" dirty="0" smtClean="0">
              <a:solidFill>
                <a:srgbClr val="FF0000"/>
              </a:solidFill>
            </a:endParaRPr>
          </a:p>
          <a:p>
            <a:r>
              <a:rPr lang="ar-SA" sz="3600" dirty="0" smtClean="0">
                <a:solidFill>
                  <a:srgbClr val="002060"/>
                </a:solidFill>
              </a:rPr>
              <a:t>"يوم واحد فقط" </a:t>
            </a:r>
            <a:r>
              <a:rPr lang="ar-SA" sz="3600" dirty="0" smtClean="0"/>
              <a:t>(2008) في </a:t>
            </a:r>
            <a:r>
              <a:rPr lang="ar-SA" sz="3600" dirty="0" smtClean="0">
                <a:solidFill>
                  <a:srgbClr val="FF0000"/>
                </a:solidFill>
              </a:rPr>
              <a:t>البحرين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86874" cy="5572140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ومسرحية </a:t>
            </a:r>
            <a:r>
              <a:rPr lang="ar-SA" dirty="0" smtClean="0">
                <a:solidFill>
                  <a:srgbClr val="FF0000"/>
                </a:solidFill>
              </a:rPr>
              <a:t>"النمل الغني" </a:t>
            </a:r>
            <a:r>
              <a:rPr lang="ar-SA" dirty="0" smtClean="0"/>
              <a:t>لميخائيل عيد (2000) في سوريا، مسرحية</a:t>
            </a:r>
            <a:r>
              <a:rPr lang="ar-SA" dirty="0" smtClean="0">
                <a:solidFill>
                  <a:srgbClr val="FF0000"/>
                </a:solidFill>
              </a:rPr>
              <a:t>" أجراس" </a:t>
            </a:r>
            <a:r>
              <a:rPr lang="ar-SA" dirty="0" smtClean="0"/>
              <a:t>لنبيل </a:t>
            </a:r>
            <a:r>
              <a:rPr lang="ar-SA" dirty="0" err="1" smtClean="0"/>
              <a:t>صوالحة</a:t>
            </a:r>
            <a:r>
              <a:rPr lang="ar-SA" dirty="0" smtClean="0"/>
              <a:t> في الأردن، </a:t>
            </a:r>
            <a:endParaRPr lang="ar-EG" dirty="0" smtClean="0"/>
          </a:p>
          <a:p>
            <a:pPr algn="r" rtl="1"/>
            <a:r>
              <a:rPr lang="ar-SA" dirty="0" smtClean="0"/>
              <a:t>مسرحية </a:t>
            </a:r>
            <a:r>
              <a:rPr lang="ar-SA" dirty="0" smtClean="0">
                <a:solidFill>
                  <a:srgbClr val="FF0000"/>
                </a:solidFill>
              </a:rPr>
              <a:t>"الجوهرة والسـاحرة" </a:t>
            </a:r>
            <a:r>
              <a:rPr lang="ar-SA" dirty="0" smtClean="0"/>
              <a:t>لعبد الحميد </a:t>
            </a:r>
            <a:r>
              <a:rPr lang="ar-SA" dirty="0" err="1" smtClean="0"/>
              <a:t>الباح</a:t>
            </a:r>
            <a:r>
              <a:rPr lang="ar-SA" dirty="0" smtClean="0"/>
              <a:t> في ليبـــيا ، مسرحية </a:t>
            </a:r>
            <a:r>
              <a:rPr lang="ar-SA" dirty="0" smtClean="0">
                <a:solidFill>
                  <a:srgbClr val="FF0000"/>
                </a:solidFill>
              </a:rPr>
              <a:t>"</a:t>
            </a:r>
            <a:r>
              <a:rPr lang="ar-SA" dirty="0" err="1" smtClean="0">
                <a:solidFill>
                  <a:srgbClr val="FF0000"/>
                </a:solidFill>
              </a:rPr>
              <a:t>العرائسي</a:t>
            </a:r>
            <a:r>
              <a:rPr lang="ar-SA" dirty="0" smtClean="0">
                <a:solidFill>
                  <a:srgbClr val="FF0000"/>
                </a:solidFill>
              </a:rPr>
              <a:t>" </a:t>
            </a:r>
            <a:r>
              <a:rPr lang="ar-SA" dirty="0" smtClean="0"/>
              <a:t>لمحمد </a:t>
            </a:r>
            <a:r>
              <a:rPr lang="ar-SA" dirty="0" err="1" smtClean="0"/>
              <a:t>العوني</a:t>
            </a:r>
            <a:r>
              <a:rPr lang="ar-SA" dirty="0" smtClean="0"/>
              <a:t> في تونــس،</a:t>
            </a:r>
            <a:endParaRPr lang="ar-EG" dirty="0" smtClean="0"/>
          </a:p>
          <a:p>
            <a:pPr algn="r" rtl="1"/>
            <a:r>
              <a:rPr lang="ar-SA" dirty="0" smtClean="0"/>
              <a:t> ومسرحية </a:t>
            </a:r>
            <a:r>
              <a:rPr lang="ar-SA" dirty="0" smtClean="0">
                <a:solidFill>
                  <a:srgbClr val="FF0000"/>
                </a:solidFill>
              </a:rPr>
              <a:t>"الطيور"، </a:t>
            </a:r>
            <a:r>
              <a:rPr lang="ar-SA" dirty="0" smtClean="0"/>
              <a:t>ومسرحية </a:t>
            </a:r>
            <a:r>
              <a:rPr lang="ar-SA" dirty="0" smtClean="0">
                <a:solidFill>
                  <a:srgbClr val="FF0000"/>
                </a:solidFill>
              </a:rPr>
              <a:t>"الرحمة"  </a:t>
            </a:r>
            <a:r>
              <a:rPr lang="ar-SA" dirty="0" smtClean="0"/>
              <a:t>في الإمـــارات العربية المتحدة، </a:t>
            </a:r>
            <a:endParaRPr lang="ar-EG" dirty="0" smtClean="0"/>
          </a:p>
          <a:p>
            <a:pPr algn="r" rtl="1"/>
            <a:r>
              <a:rPr lang="ar-SA" dirty="0" smtClean="0"/>
              <a:t>ومسرحية</a:t>
            </a:r>
            <a:r>
              <a:rPr lang="ar-SA" dirty="0" smtClean="0">
                <a:solidFill>
                  <a:srgbClr val="FF0000"/>
                </a:solidFill>
              </a:rPr>
              <a:t>" ياسمينة </a:t>
            </a:r>
            <a:r>
              <a:rPr lang="ar-SA" dirty="0" err="1" smtClean="0">
                <a:solidFill>
                  <a:srgbClr val="FF0000"/>
                </a:solidFill>
              </a:rPr>
              <a:t>والسندباد</a:t>
            </a:r>
            <a:r>
              <a:rPr lang="ar-SA" dirty="0" smtClean="0">
                <a:solidFill>
                  <a:srgbClr val="FF0000"/>
                </a:solidFill>
              </a:rPr>
              <a:t>" </a:t>
            </a:r>
            <a:r>
              <a:rPr lang="ar-SA" dirty="0" smtClean="0"/>
              <a:t>لعبد الرحيم </a:t>
            </a:r>
            <a:r>
              <a:rPr lang="ar-SA" dirty="0" err="1" smtClean="0"/>
              <a:t>الصديقي</a:t>
            </a:r>
            <a:r>
              <a:rPr lang="ar-SA" dirty="0" smtClean="0"/>
              <a:t> في قطــــر، </a:t>
            </a:r>
            <a:endParaRPr lang="ar-EG" dirty="0" smtClean="0"/>
          </a:p>
          <a:p>
            <a:pPr algn="r" rtl="1"/>
            <a:r>
              <a:rPr lang="ar-SA" dirty="0" smtClean="0"/>
              <a:t>مسرحية </a:t>
            </a:r>
            <a:r>
              <a:rPr lang="ar-SA" dirty="0" smtClean="0">
                <a:solidFill>
                  <a:srgbClr val="FF0000"/>
                </a:solidFill>
              </a:rPr>
              <a:t>"قفص الدجاج" </a:t>
            </a:r>
            <a:r>
              <a:rPr lang="ar-SA" dirty="0" smtClean="0"/>
              <a:t>(1983) للسيد حافظ في الكويـــت</a:t>
            </a:r>
            <a:r>
              <a:rPr lang="ar-EG" dirty="0" smtClean="0"/>
              <a:t> </a:t>
            </a:r>
          </a:p>
          <a:p>
            <a:pPr algn="r" rtl="1"/>
            <a:r>
              <a:rPr lang="ar-SA" dirty="0" smtClean="0">
                <a:solidFill>
                  <a:prstClr val="black"/>
                </a:solidFill>
              </a:rPr>
              <a:t>مسرحية روضة الفرخ الهدهد في فلسطين،</a:t>
            </a:r>
            <a:r>
              <a:rPr lang="ar-SA" dirty="0" smtClean="0"/>
              <a:t> مسرحية أديب قاسم في اليمن، </a:t>
            </a:r>
            <a:endParaRPr lang="ar-EG" dirty="0" smtClean="0"/>
          </a:p>
          <a:p>
            <a:pPr lvl="0" algn="r" rtl="1"/>
            <a:endParaRPr lang="ar-EG" dirty="0" smtClean="0">
              <a:solidFill>
                <a:prstClr val="black"/>
              </a:solidFill>
            </a:endParaRPr>
          </a:p>
          <a:p>
            <a:pPr algn="r" rtl="1"/>
            <a:endParaRPr lang="en-IN" dirty="0"/>
          </a:p>
        </p:txBody>
      </p:sp>
      <p:sp>
        <p:nvSpPr>
          <p:cNvPr id="4" name="مستطيل 3"/>
          <p:cNvSpPr/>
          <p:nvPr/>
        </p:nvSpPr>
        <p:spPr>
          <a:xfrm>
            <a:off x="2928926" y="214290"/>
            <a:ext cx="5929355" cy="112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ar-SA" sz="3200" dirty="0" smtClean="0"/>
              <a:t>مسرحية </a:t>
            </a:r>
            <a:r>
              <a:rPr lang="ar-EG" sz="3200" dirty="0" smtClean="0"/>
              <a:t>”</a:t>
            </a:r>
            <a:r>
              <a:rPr lang="ar-SA" sz="3200" dirty="0" smtClean="0"/>
              <a:t> </a:t>
            </a:r>
            <a:r>
              <a:rPr lang="ar-SA" sz="3200" dirty="0" smtClean="0">
                <a:solidFill>
                  <a:srgbClr val="FF0000"/>
                </a:solidFill>
              </a:rPr>
              <a:t>ذكاء القاضي </a:t>
            </a:r>
            <a:r>
              <a:rPr lang="ar-EG" sz="3200" dirty="0" smtClean="0"/>
              <a:t>” </a:t>
            </a:r>
            <a:r>
              <a:rPr lang="ar-SA" sz="3200" dirty="0" smtClean="0"/>
              <a:t>لنصر </a:t>
            </a:r>
            <a:r>
              <a:rPr lang="ar-SA" sz="3200" dirty="0" err="1" smtClean="0"/>
              <a:t>الجوزي</a:t>
            </a:r>
            <a:r>
              <a:rPr lang="ar-SA" sz="3200" dirty="0" smtClean="0"/>
              <a:t> </a:t>
            </a:r>
            <a:endParaRPr lang="ar-EG" sz="3200" dirty="0" smtClean="0"/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ar-EG" sz="29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err="1" smtClean="0">
                <a:solidFill>
                  <a:srgbClr val="FF0000"/>
                </a:solidFill>
              </a:rPr>
              <a:t>خريط</a:t>
            </a:r>
            <a:r>
              <a:rPr lang="ar-EG" dirty="0" smtClean="0">
                <a:solidFill>
                  <a:srgbClr val="FF0000"/>
                </a:solidFill>
              </a:rPr>
              <a:t> الوطن العربي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0962" name="Picture 2" descr="C:\Users\HP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19162"/>
            <a:ext cx="8335144" cy="462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>
                <a:solidFill>
                  <a:srgbClr val="FF0000"/>
                </a:solidFill>
              </a:rPr>
              <a:t>قارة </a:t>
            </a:r>
            <a:r>
              <a:rPr lang="ar-EG" dirty="0" err="1" smtClean="0">
                <a:solidFill>
                  <a:srgbClr val="FF0000"/>
                </a:solidFill>
              </a:rPr>
              <a:t>أفريقة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1986" name="Picture 2" descr="C:\Users\HP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001056" cy="454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>
                <a:solidFill>
                  <a:srgbClr val="FF0000"/>
                </a:solidFill>
              </a:rPr>
              <a:t>سوريا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02675"/>
            <a:ext cx="5429287" cy="423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" y="0"/>
            <a:ext cx="885827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كانت البداية للمسرح السوري مبكرة، </a:t>
            </a:r>
            <a:endParaRPr kumimoji="0" lang="ar-EG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أبو خليل القباني، أول مؤسس لمسرح عربي، </a:t>
            </a:r>
            <a:endParaRPr kumimoji="0" lang="ar-EG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"ناكر الجميل"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"انس الجليس"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"هارون الرشيد"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عايده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"الشاه محمود” </a:t>
            </a:r>
            <a:endParaRPr kumimoji="0" lang="ar-EG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وكان له الفضل في قيام حركة مسرحية في سوريا وفي الوطن العربي بعد ذلك. </a:t>
            </a:r>
            <a:endParaRPr kumimoji="0" lang="ar-EG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فرقة نادي الإتحاد وفرقة جورج دخول وفرقة أنور مرابط.</a:t>
            </a:r>
            <a:endParaRPr kumimoji="0" lang="ar-EG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وفرقة ناديا المسرحية لصاحبتها ناديا العريس حيث كانت الفرقة من أكبر الفرق المسرحية العربية في الثلاثينات.</a:t>
            </a:r>
            <a:endParaRPr kumimoji="0" lang="ar-SA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ثلث متساوي الساقين 5"/>
          <p:cNvSpPr/>
          <p:nvPr/>
        </p:nvSpPr>
        <p:spPr>
          <a:xfrm>
            <a:off x="8858216" y="142852"/>
            <a:ext cx="28578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8858216" y="857232"/>
            <a:ext cx="28578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10" name="مثلث متساوي الساقين 9"/>
          <p:cNvSpPr/>
          <p:nvPr/>
        </p:nvSpPr>
        <p:spPr>
          <a:xfrm>
            <a:off x="8858216" y="1285860"/>
            <a:ext cx="28578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11" name="مثلث متساوي الساقين 10"/>
          <p:cNvSpPr/>
          <p:nvPr/>
        </p:nvSpPr>
        <p:spPr>
          <a:xfrm>
            <a:off x="8858216" y="2500306"/>
            <a:ext cx="28578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12" name="مثلث متساوي الساقين 11"/>
          <p:cNvSpPr/>
          <p:nvPr/>
        </p:nvSpPr>
        <p:spPr>
          <a:xfrm>
            <a:off x="8858216" y="3429000"/>
            <a:ext cx="28578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13" name="مثلث متساوي الساقين 12"/>
          <p:cNvSpPr/>
          <p:nvPr/>
        </p:nvSpPr>
        <p:spPr>
          <a:xfrm>
            <a:off x="8858216" y="4143380"/>
            <a:ext cx="28578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4282" y="0"/>
            <a:ext cx="85725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وفي ستينيات كون جماعة من المثقفين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"ندوة الفكر والفن“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"المسرح القومي”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"عبد اللطيف فتحي"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"سعد الدين”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‘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علي عقلة عرسان’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      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و‘أسعد فضة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’.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إن فرقة "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المسرح الجوال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</a:t>
            </a:r>
            <a:r>
              <a:rPr lang="ar-SA" sz="40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1972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)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برئاسة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"إسكندر كيني“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سعد الله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ونوس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، ومصطفى الحلاج وعلي عقلة عرسان 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ووليد إخلاصي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3600" b="1" dirty="0" smtClean="0">
                <a:solidFill>
                  <a:srgbClr val="002060"/>
                </a:solidFill>
              </a:rPr>
              <a:t>بعض الفرق المسرحية السورية منذ بداية القرن العشرين </a:t>
            </a:r>
            <a:endParaRPr lang="en-IN" sz="3600" b="1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14348" y="1720840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070C0"/>
                </a:solidFill>
              </a:rPr>
              <a:t>فرقة نادي الاتحاد </a:t>
            </a:r>
            <a:r>
              <a:rPr lang="ar-SA" sz="2400" dirty="0" smtClean="0">
                <a:solidFill>
                  <a:srgbClr val="0070C0"/>
                </a:solidFill>
              </a:rPr>
              <a:t>(1906)، </a:t>
            </a:r>
            <a:r>
              <a:rPr lang="ar-EG" sz="2400" dirty="0" smtClean="0">
                <a:solidFill>
                  <a:srgbClr val="0070C0"/>
                </a:solidFill>
              </a:rPr>
              <a:t>     </a:t>
            </a:r>
            <a:r>
              <a:rPr lang="ar-SA" sz="3200" dirty="0" smtClean="0">
                <a:solidFill>
                  <a:srgbClr val="0070C0"/>
                </a:solidFill>
              </a:rPr>
              <a:t>فرقة الصنائع (</a:t>
            </a:r>
            <a:r>
              <a:rPr lang="ar-SA" sz="2400" dirty="0" smtClean="0">
                <a:solidFill>
                  <a:srgbClr val="0070C0"/>
                </a:solidFill>
              </a:rPr>
              <a:t>1928</a:t>
            </a:r>
            <a:r>
              <a:rPr lang="ar-SA" sz="3200" dirty="0" smtClean="0">
                <a:solidFill>
                  <a:srgbClr val="0070C0"/>
                </a:solidFill>
              </a:rPr>
              <a:t>)،</a:t>
            </a:r>
            <a:endParaRPr lang="ar-EG" sz="3200" dirty="0" smtClean="0">
              <a:solidFill>
                <a:srgbClr val="0070C0"/>
              </a:solidFill>
            </a:endParaRPr>
          </a:p>
          <a:p>
            <a:r>
              <a:rPr lang="ar-SA" sz="3200" dirty="0" smtClean="0">
                <a:solidFill>
                  <a:srgbClr val="0070C0"/>
                </a:solidFill>
              </a:rPr>
              <a:t> فرقة ايزيس</a:t>
            </a:r>
            <a:r>
              <a:rPr lang="ar-SA" sz="2400" dirty="0" smtClean="0">
                <a:solidFill>
                  <a:srgbClr val="0070C0"/>
                </a:solidFill>
              </a:rPr>
              <a:t>(1931)،</a:t>
            </a:r>
            <a:r>
              <a:rPr lang="ar-EG" sz="3200" dirty="0" smtClean="0">
                <a:solidFill>
                  <a:srgbClr val="0070C0"/>
                </a:solidFill>
              </a:rPr>
              <a:t>	</a:t>
            </a:r>
            <a:r>
              <a:rPr lang="ar-SA" sz="3200" dirty="0" smtClean="0">
                <a:solidFill>
                  <a:srgbClr val="0070C0"/>
                </a:solidFill>
              </a:rPr>
              <a:t> </a:t>
            </a:r>
            <a:r>
              <a:rPr lang="ar-EG" sz="3200" dirty="0" smtClean="0">
                <a:solidFill>
                  <a:srgbClr val="0070C0"/>
                </a:solidFill>
              </a:rPr>
              <a:t>	 </a:t>
            </a:r>
            <a:r>
              <a:rPr lang="ar-SA" sz="3200" dirty="0" smtClean="0">
                <a:solidFill>
                  <a:srgbClr val="0070C0"/>
                </a:solidFill>
              </a:rPr>
              <a:t>الفرقة السورية، </a:t>
            </a:r>
            <a:endParaRPr lang="ar-EG" sz="3200" dirty="0" smtClean="0">
              <a:solidFill>
                <a:srgbClr val="0070C0"/>
              </a:solidFill>
            </a:endParaRPr>
          </a:p>
          <a:p>
            <a:r>
              <a:rPr lang="ar-SA" sz="3200" dirty="0" smtClean="0">
                <a:solidFill>
                  <a:srgbClr val="0070C0"/>
                </a:solidFill>
              </a:rPr>
              <a:t>الفرقة الاستعراضية ،</a:t>
            </a:r>
            <a:r>
              <a:rPr lang="ar-EG" sz="3200" dirty="0" smtClean="0">
                <a:solidFill>
                  <a:srgbClr val="0070C0"/>
                </a:solidFill>
              </a:rPr>
              <a:t>	 </a:t>
            </a:r>
            <a:r>
              <a:rPr lang="ar-SA" sz="3200" dirty="0" smtClean="0">
                <a:solidFill>
                  <a:srgbClr val="0070C0"/>
                </a:solidFill>
              </a:rPr>
              <a:t>فرقة الكواكب،</a:t>
            </a:r>
            <a:endParaRPr lang="ar-EG" sz="3200" dirty="0" smtClean="0">
              <a:solidFill>
                <a:srgbClr val="0070C0"/>
              </a:solidFill>
            </a:endParaRPr>
          </a:p>
          <a:p>
            <a:r>
              <a:rPr lang="ar-SA" sz="3200" dirty="0" smtClean="0"/>
              <a:t> فرقة اتحاد الفنانين، </a:t>
            </a:r>
            <a:r>
              <a:rPr lang="ar-EG" sz="3200" dirty="0" smtClean="0"/>
              <a:t>		 </a:t>
            </a:r>
            <a:r>
              <a:rPr lang="ar-SA" sz="3200" dirty="0" smtClean="0"/>
              <a:t>فرقة العهد الجديد،</a:t>
            </a:r>
            <a:endParaRPr lang="ar-EG" sz="3200" dirty="0" smtClean="0"/>
          </a:p>
          <a:p>
            <a:r>
              <a:rPr lang="ar-SA" sz="3200" dirty="0" smtClean="0"/>
              <a:t> فرقة حسن حمدان، </a:t>
            </a:r>
            <a:r>
              <a:rPr lang="ar-EG" sz="3200" dirty="0" smtClean="0"/>
              <a:t>		 </a:t>
            </a:r>
            <a:r>
              <a:rPr lang="ar-SA" sz="3200" dirty="0" smtClean="0"/>
              <a:t>فرقة فنون الآداب، </a:t>
            </a:r>
            <a:endParaRPr lang="ar-EG" sz="3200" dirty="0" smtClean="0"/>
          </a:p>
          <a:p>
            <a:r>
              <a:rPr lang="ar-SA" sz="3200" dirty="0" smtClean="0"/>
              <a:t>فرقة نهضة الشرق،</a:t>
            </a:r>
            <a:r>
              <a:rPr lang="ar-EG" sz="3200" dirty="0" smtClean="0"/>
              <a:t>		</a:t>
            </a:r>
            <a:r>
              <a:rPr lang="ar-SA" sz="3200" dirty="0" smtClean="0"/>
              <a:t> فرقة المسرح الحر، </a:t>
            </a:r>
            <a:endParaRPr lang="ar-EG" sz="3200" dirty="0" smtClean="0"/>
          </a:p>
          <a:p>
            <a:r>
              <a:rPr lang="ar-SA" sz="3200" dirty="0" smtClean="0">
                <a:solidFill>
                  <a:srgbClr val="FF0000"/>
                </a:solidFill>
              </a:rPr>
              <a:t>فرقة محمود جبر ، </a:t>
            </a:r>
            <a:r>
              <a:rPr lang="ar-EG" sz="3200" dirty="0" smtClean="0">
                <a:solidFill>
                  <a:srgbClr val="FF0000"/>
                </a:solidFill>
              </a:rPr>
              <a:t>		 </a:t>
            </a:r>
            <a:r>
              <a:rPr lang="ar-SA" sz="3200" dirty="0" smtClean="0">
                <a:solidFill>
                  <a:srgbClr val="FF0000"/>
                </a:solidFill>
              </a:rPr>
              <a:t>فرقة مسرح القهوة ، </a:t>
            </a:r>
            <a:endParaRPr lang="ar-EG" sz="3200" dirty="0" smtClean="0">
              <a:solidFill>
                <a:srgbClr val="FF0000"/>
              </a:solidFill>
            </a:endParaRPr>
          </a:p>
          <a:p>
            <a:r>
              <a:rPr lang="ar-SA" sz="3200" dirty="0" smtClean="0">
                <a:solidFill>
                  <a:srgbClr val="FF0000"/>
                </a:solidFill>
              </a:rPr>
              <a:t>فرقة مسرح الشوك ،</a:t>
            </a:r>
            <a:r>
              <a:rPr lang="ar-EG" sz="3200" dirty="0" smtClean="0">
                <a:solidFill>
                  <a:srgbClr val="FF0000"/>
                </a:solidFill>
              </a:rPr>
              <a:t>		</a:t>
            </a:r>
            <a:r>
              <a:rPr lang="ar-SA" sz="3200" dirty="0" smtClean="0">
                <a:solidFill>
                  <a:srgbClr val="FF0000"/>
                </a:solidFill>
              </a:rPr>
              <a:t> فرقة ناجي جبر،</a:t>
            </a:r>
            <a:endParaRPr lang="ar-EG" sz="3200" dirty="0" smtClean="0">
              <a:solidFill>
                <a:srgbClr val="FF0000"/>
              </a:solidFill>
            </a:endParaRPr>
          </a:p>
          <a:p>
            <a:r>
              <a:rPr lang="ar-SA" sz="3200" dirty="0" smtClean="0">
                <a:solidFill>
                  <a:srgbClr val="FF0000"/>
                </a:solidFill>
              </a:rPr>
              <a:t> فرقة رفيق </a:t>
            </a:r>
            <a:r>
              <a:rPr lang="ar-SA" sz="3200" dirty="0" err="1" smtClean="0">
                <a:solidFill>
                  <a:srgbClr val="FF0000"/>
                </a:solidFill>
              </a:rPr>
              <a:t>السبيعي</a:t>
            </a:r>
            <a:r>
              <a:rPr lang="ar-SA" sz="3200" dirty="0" smtClean="0">
                <a:solidFill>
                  <a:srgbClr val="FF0000"/>
                </a:solidFill>
              </a:rPr>
              <a:t>،</a:t>
            </a:r>
            <a:r>
              <a:rPr lang="ar-EG" sz="3200" dirty="0" smtClean="0">
                <a:solidFill>
                  <a:srgbClr val="FF0000"/>
                </a:solidFill>
              </a:rPr>
              <a:t>		</a:t>
            </a:r>
            <a:r>
              <a:rPr lang="ar-SA" sz="3200" dirty="0" smtClean="0">
                <a:solidFill>
                  <a:srgbClr val="FF0000"/>
                </a:solidFill>
              </a:rPr>
              <a:t> فرقة تشرين،</a:t>
            </a:r>
            <a:endParaRPr lang="ar-EG" sz="3200" dirty="0" smtClean="0">
              <a:solidFill>
                <a:srgbClr val="FF0000"/>
              </a:solidFill>
            </a:endParaRPr>
          </a:p>
          <a:p>
            <a:r>
              <a:rPr lang="ar-SA" sz="3200" dirty="0" smtClean="0">
                <a:solidFill>
                  <a:srgbClr val="FF0000"/>
                </a:solidFill>
              </a:rPr>
              <a:t>،فرقة المسرح القومي.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229600" cy="5554683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ar-SA" sz="48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المسرح هو شكل من أشكال الفن يترجم فيه الممثلون نصا مكتوبا إلى عرض تمثيلي </a:t>
            </a:r>
            <a:endParaRPr lang="ar-EG" sz="4800" b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>
              <a:buNone/>
            </a:pPr>
            <a:r>
              <a:rPr lang="ar-SA" sz="4800" b="1" dirty="0" smtClean="0">
                <a:latin typeface="Arabic Typesetting" pitchFamily="66" charset="-78"/>
                <a:cs typeface="Arabic Typesetting" pitchFamily="66" charset="-78"/>
              </a:rPr>
              <a:t>وأنها وجدت فيها بوصول الاستعمار الأوروبي مثل إنكليزي، فرنسي، إيطالي. </a:t>
            </a:r>
            <a:endParaRPr lang="ar-EG" sz="4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>
              <a:buNone/>
            </a:pPr>
            <a:r>
              <a:rPr lang="ar-SA" sz="48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إن البداية المعاصرة للمسرح العربي التي بدأت في الثلث الأخير من القرن التاسع عشر، </a:t>
            </a:r>
            <a:endParaRPr lang="ar-EG" sz="4800" b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>
              <a:buNone/>
            </a:pPr>
            <a:r>
              <a:rPr lang="ar-EG" sz="4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800" b="1" dirty="0" smtClean="0">
                <a:latin typeface="Arabic Typesetting" pitchFamily="66" charset="-78"/>
                <a:cs typeface="Arabic Typesetting" pitchFamily="66" charset="-78"/>
              </a:rPr>
              <a:t>نهضت الحركة المسرحية في بعض البلدان العربية نهوضا سريعا مع نمو حركة التحرر الوطني وانتشارها فيها. </a:t>
            </a:r>
            <a:endParaRPr lang="en-IN" sz="4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ar-EG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8786842" y="100010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شكل بيضاوي 4"/>
          <p:cNvSpPr/>
          <p:nvPr/>
        </p:nvSpPr>
        <p:spPr>
          <a:xfrm>
            <a:off x="8715404" y="3714752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شكل بيضاوي 5"/>
          <p:cNvSpPr/>
          <p:nvPr/>
        </p:nvSpPr>
        <p:spPr>
          <a:xfrm>
            <a:off x="8715404" y="2285992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شكل بيضاوي 6"/>
          <p:cNvSpPr/>
          <p:nvPr/>
        </p:nvSpPr>
        <p:spPr>
          <a:xfrm>
            <a:off x="8572528" y="5072074"/>
            <a:ext cx="214314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>
                <a:solidFill>
                  <a:schemeClr val="tx1"/>
                </a:solidFill>
              </a:rPr>
              <a:t>ل</a:t>
            </a:r>
            <a:r>
              <a:rPr lang="ar-EG" dirty="0" smtClean="0">
                <a:solidFill>
                  <a:srgbClr val="00B0F0"/>
                </a:solidFill>
              </a:rPr>
              <a:t>بن</a:t>
            </a:r>
            <a:r>
              <a:rPr lang="ar-EG" dirty="0" smtClean="0">
                <a:solidFill>
                  <a:srgbClr val="FF0000"/>
                </a:solidFill>
              </a:rPr>
              <a:t>ان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3640" y="1171216"/>
            <a:ext cx="3630062" cy="49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0011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مارون النقاش"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(1817- 1855)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هو أول من أدخل هذا الفن في لبنان.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مدرسة دير الشرفة والمدرسة الوطنية والمدرسة الإسرائيلية،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إن المسرحي اللبناني كمسرح قائم على أسس درامية صحيحة، لم يبدأ إلا في عام 1960.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المسرح القومي اللبناني، فرقة محترف بيروت للمسرح(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1968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)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المسرح الاختباري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---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‘أنطوان’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‘لطيفة ملتقي’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المسرح المعاصر</a:t>
            </a: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1960</a:t>
            </a: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)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(مدرسة بيروت للمسرح المعاصر)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المسرح الوطني (مسرح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شوشو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)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--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حسن علاء الدين"،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الفرقة الشعبية اللبنانية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الرحبانية</a:t>
            </a:r>
            <a:endParaRPr kumimoji="0" lang="ar-SA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>
                <a:solidFill>
                  <a:srgbClr val="002060"/>
                </a:solidFill>
              </a:rPr>
              <a:t>مصر</a:t>
            </a:r>
            <a:endParaRPr lang="en-IN" sz="4800" dirty="0">
              <a:solidFill>
                <a:srgbClr val="00206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5413"/>
            <a:ext cx="7143800" cy="428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858048" cy="9906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428728" y="0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الفن المسرحي الذي ظهر في مصر بمحاولة الخديوي إسماعيل</a:t>
            </a:r>
            <a:endParaRPr kumimoji="0" lang="ar-S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14282" y="1841242"/>
            <a:ext cx="86439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"سليم نقاش"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	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"أبو خليل القباني"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وفرقة "سلامة حجازي"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وفرقة "جورج أبيض“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يوسف وهبي ،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		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زينب صدقي،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وفرقة فاطمة رشدي،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	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عزيز عيد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وبوقوع الحرب العالمية الثانية انطفأت أنوار المسرح في القاهرة،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ثورة  يوليو عام 1952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--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الفرقة القومية المصرية، وفرقة المسرح المصري الحديث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المؤسسة العامة لفنون المسرح والموسيقى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(1960) على يد الدكتور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‘ثروت عكاشة’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"،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0033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rgbClr val="000033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ومسرح </a:t>
            </a:r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"القاهرة للعرائس</a:t>
            </a:r>
            <a:r>
              <a:rPr lang="ar-SA" sz="4000" b="1" dirty="0" smtClean="0">
                <a:solidFill>
                  <a:srgbClr val="000033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 </a:t>
            </a:r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وفرقة الريحاني </a:t>
            </a:r>
            <a:r>
              <a:rPr lang="ar-SA" sz="4000" b="1" dirty="0" smtClean="0">
                <a:solidFill>
                  <a:srgbClr val="000033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بقيادة</a:t>
            </a:r>
            <a:endParaRPr lang="ar-EG" sz="4000" b="1" dirty="0" smtClean="0">
              <a:solidFill>
                <a:srgbClr val="000033"/>
              </a:solidFill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‘بديع خيري’،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وفرقة إسماعيل ياسين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وعلى رأسها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‘إسماعيل ياسين’،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وفي السبعينيات والثمانينات أيضا ظهر جيل أخر من الفنان المسرحيين.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0033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هناك العديد من التطورات والتغيرات أيضا حدثت في المسرح المصري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0033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تمثلت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 الدولة وفرق الهواة والفرق الجامعية ومسرح الثقافة الجماهيرية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وغيرها.</a:t>
            </a:r>
            <a:endParaRPr kumimoji="0" lang="ar-S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B0F0"/>
                </a:solidFill>
              </a:rPr>
              <a:t>الفرق المسارح </a:t>
            </a:r>
            <a:r>
              <a:rPr lang="ar-EG" dirty="0" smtClean="0">
                <a:solidFill>
                  <a:srgbClr val="00B0F0"/>
                </a:solidFill>
              </a:rPr>
              <a:t>في مصر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71472" y="1500174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/>
              <a:t>"</a:t>
            </a:r>
            <a:r>
              <a:rPr lang="ar-SA" sz="2800" dirty="0" smtClean="0">
                <a:solidFill>
                  <a:srgbClr val="FF0000"/>
                </a:solidFill>
              </a:rPr>
              <a:t>فرقة الورشة" </a:t>
            </a:r>
            <a:r>
              <a:rPr lang="ar-SA" sz="2800" dirty="0" smtClean="0"/>
              <a:t>مؤسسها حسن </a:t>
            </a:r>
            <a:r>
              <a:rPr lang="ar-SA" sz="2800" dirty="0" err="1" smtClean="0"/>
              <a:t>الجريتلي</a:t>
            </a:r>
            <a:r>
              <a:rPr lang="ar-SA" sz="2800" dirty="0" smtClean="0"/>
              <a:t>، </a:t>
            </a:r>
            <a:endParaRPr lang="ar-EG" sz="2800" dirty="0" smtClean="0"/>
          </a:p>
          <a:p>
            <a:r>
              <a:rPr lang="ar-SA" sz="2800" dirty="0" smtClean="0"/>
              <a:t>"</a:t>
            </a:r>
            <a:r>
              <a:rPr lang="ar-SA" sz="2800" dirty="0" smtClean="0">
                <a:solidFill>
                  <a:srgbClr val="FF0000"/>
                </a:solidFill>
              </a:rPr>
              <a:t>فرقة الحركة" </a:t>
            </a:r>
            <a:r>
              <a:rPr lang="ar-SA" sz="2800" dirty="0" smtClean="0"/>
              <a:t>مؤسسها خالد الصاوي،</a:t>
            </a:r>
            <a:endParaRPr lang="ar-EG" sz="2800" dirty="0" smtClean="0"/>
          </a:p>
          <a:p>
            <a:r>
              <a:rPr lang="ar-SA" sz="2800" dirty="0" smtClean="0"/>
              <a:t> </a:t>
            </a:r>
            <a:r>
              <a:rPr lang="ar-SA" sz="2800" dirty="0" smtClean="0">
                <a:solidFill>
                  <a:srgbClr val="FF0000"/>
                </a:solidFill>
              </a:rPr>
              <a:t>"فرقة الضوء" </a:t>
            </a:r>
            <a:r>
              <a:rPr lang="ar-SA" sz="2800" dirty="0" smtClean="0"/>
              <a:t>مؤسسها طارق سعيد، </a:t>
            </a:r>
            <a:endParaRPr lang="ar-EG" sz="2800" dirty="0" smtClean="0"/>
          </a:p>
          <a:p>
            <a:r>
              <a:rPr lang="ar-SA" sz="2800" dirty="0" smtClean="0">
                <a:solidFill>
                  <a:srgbClr val="FF0000"/>
                </a:solidFill>
              </a:rPr>
              <a:t>"فرقة المسحراتي" </a:t>
            </a:r>
            <a:r>
              <a:rPr lang="ar-SA" sz="2800" dirty="0" smtClean="0"/>
              <a:t>مؤسسها عبير علي، </a:t>
            </a:r>
            <a:endParaRPr lang="ar-EG" sz="2800" dirty="0" smtClean="0"/>
          </a:p>
          <a:p>
            <a:r>
              <a:rPr lang="ar-SA" sz="2800" dirty="0" smtClean="0">
                <a:solidFill>
                  <a:srgbClr val="FF0000"/>
                </a:solidFill>
              </a:rPr>
              <a:t>"فرقة </a:t>
            </a:r>
            <a:r>
              <a:rPr lang="ar-SA" sz="2800" dirty="0" err="1" smtClean="0">
                <a:solidFill>
                  <a:srgbClr val="FF0000"/>
                </a:solidFill>
              </a:rPr>
              <a:t>اتيليه</a:t>
            </a:r>
            <a:r>
              <a:rPr lang="ar-SA" sz="2800" dirty="0" smtClean="0">
                <a:solidFill>
                  <a:srgbClr val="FF0000"/>
                </a:solidFill>
              </a:rPr>
              <a:t> المسرح" </a:t>
            </a:r>
            <a:r>
              <a:rPr lang="ar-SA" sz="2800" dirty="0" smtClean="0"/>
              <a:t>مؤسسها محمد عبد الخالق، </a:t>
            </a:r>
            <a:endParaRPr lang="ar-EG" sz="2800" dirty="0" smtClean="0"/>
          </a:p>
          <a:p>
            <a:r>
              <a:rPr lang="ar-SA" sz="2800" dirty="0" smtClean="0">
                <a:solidFill>
                  <a:srgbClr val="FF0000"/>
                </a:solidFill>
              </a:rPr>
              <a:t>"فرقة الغجر" </a:t>
            </a:r>
            <a:r>
              <a:rPr lang="ar-SA" sz="2800" dirty="0" smtClean="0"/>
              <a:t>مؤسسها عزة الحسيني، </a:t>
            </a:r>
            <a:endParaRPr lang="ar-EG" sz="2800" dirty="0" smtClean="0"/>
          </a:p>
          <a:p>
            <a:r>
              <a:rPr lang="ar-SA" sz="2800" dirty="0" smtClean="0">
                <a:solidFill>
                  <a:srgbClr val="FF0000"/>
                </a:solidFill>
              </a:rPr>
              <a:t>"فرقة </a:t>
            </a:r>
            <a:r>
              <a:rPr lang="ar-SA" sz="2800" dirty="0" err="1" smtClean="0">
                <a:solidFill>
                  <a:srgbClr val="FF0000"/>
                </a:solidFill>
              </a:rPr>
              <a:t>شوشة</a:t>
            </a:r>
            <a:r>
              <a:rPr lang="ar-SA" sz="2800" dirty="0" smtClean="0">
                <a:solidFill>
                  <a:srgbClr val="FF0000"/>
                </a:solidFill>
              </a:rPr>
              <a:t> المسرحية" </a:t>
            </a:r>
            <a:r>
              <a:rPr lang="ar-SA" sz="2800" dirty="0" smtClean="0"/>
              <a:t>مؤسسها حمادة </a:t>
            </a:r>
            <a:r>
              <a:rPr lang="ar-SA" sz="2800" dirty="0" err="1" smtClean="0"/>
              <a:t>شوشة</a:t>
            </a:r>
            <a:r>
              <a:rPr lang="ar-SA" sz="2800" dirty="0" smtClean="0"/>
              <a:t>،</a:t>
            </a:r>
            <a:endParaRPr lang="ar-EG" sz="2800" dirty="0" smtClean="0"/>
          </a:p>
          <a:p>
            <a:r>
              <a:rPr lang="ar-SA" sz="2800" dirty="0" smtClean="0"/>
              <a:t> </a:t>
            </a:r>
            <a:r>
              <a:rPr lang="ar-SA" sz="2800" dirty="0" smtClean="0">
                <a:solidFill>
                  <a:srgbClr val="FF0000"/>
                </a:solidFill>
              </a:rPr>
              <a:t>"فرقة جمعية الدراسات" </a:t>
            </a:r>
            <a:r>
              <a:rPr lang="ar-SA" sz="2800" dirty="0" smtClean="0"/>
              <a:t>مؤسسها هاني </a:t>
            </a:r>
            <a:r>
              <a:rPr lang="ar-SA" sz="2800" dirty="0" err="1" smtClean="0"/>
              <a:t>المتناوي</a:t>
            </a:r>
            <a:r>
              <a:rPr lang="ar-SA" sz="2800" dirty="0" smtClean="0"/>
              <a:t>، </a:t>
            </a:r>
            <a:endParaRPr lang="ar-EG" sz="2800" dirty="0" smtClean="0"/>
          </a:p>
          <a:p>
            <a:r>
              <a:rPr lang="ar-SA" sz="2800" dirty="0" smtClean="0">
                <a:solidFill>
                  <a:srgbClr val="FF0000"/>
                </a:solidFill>
              </a:rPr>
              <a:t>"فرقة </a:t>
            </a:r>
            <a:r>
              <a:rPr lang="ar-SA" sz="2800" dirty="0" err="1" smtClean="0">
                <a:solidFill>
                  <a:srgbClr val="FF0000"/>
                </a:solidFill>
              </a:rPr>
              <a:t>لاموزيكا</a:t>
            </a:r>
            <a:r>
              <a:rPr lang="ar-SA" sz="2800" dirty="0" smtClean="0">
                <a:solidFill>
                  <a:srgbClr val="FF0000"/>
                </a:solidFill>
              </a:rPr>
              <a:t>" </a:t>
            </a:r>
            <a:r>
              <a:rPr lang="ar-SA" sz="2800" dirty="0" smtClean="0"/>
              <a:t>مؤسسها نورا أمين، </a:t>
            </a:r>
            <a:endParaRPr lang="ar-EG" sz="2800" dirty="0" smtClean="0"/>
          </a:p>
          <a:p>
            <a:r>
              <a:rPr lang="ar-SA" sz="2800" dirty="0" smtClean="0">
                <a:solidFill>
                  <a:srgbClr val="FF0000"/>
                </a:solidFill>
              </a:rPr>
              <a:t>"فرقة المعبد" </a:t>
            </a:r>
            <a:r>
              <a:rPr lang="ar-SA" sz="2800" dirty="0" smtClean="0"/>
              <a:t>مؤسسها أحمد العطار، </a:t>
            </a:r>
            <a:endParaRPr lang="ar-EG" sz="2800" dirty="0" smtClean="0"/>
          </a:p>
          <a:p>
            <a:r>
              <a:rPr lang="ar-SA" sz="2800" dirty="0" smtClean="0">
                <a:solidFill>
                  <a:srgbClr val="FF0000"/>
                </a:solidFill>
              </a:rPr>
              <a:t>"فرقة احتجاج " </a:t>
            </a:r>
            <a:r>
              <a:rPr lang="ar-SA" sz="2800" dirty="0" smtClean="0"/>
              <a:t>مؤسسها سعيد سليمان، </a:t>
            </a:r>
            <a:endParaRPr lang="ar-EG" sz="2800" dirty="0" smtClean="0"/>
          </a:p>
          <a:p>
            <a:r>
              <a:rPr lang="ar-SA" sz="2800" dirty="0" smtClean="0"/>
              <a:t>"</a:t>
            </a:r>
            <a:r>
              <a:rPr lang="ar-SA" sz="2800" dirty="0" smtClean="0">
                <a:solidFill>
                  <a:srgbClr val="FF0000"/>
                </a:solidFill>
              </a:rPr>
              <a:t>وفرقة المسرح البديل" </a:t>
            </a:r>
            <a:r>
              <a:rPr lang="ar-SA" sz="2800" dirty="0" smtClean="0"/>
              <a:t>مؤسسها محمود أبو </a:t>
            </a:r>
            <a:r>
              <a:rPr lang="ar-SA" sz="2800" dirty="0" err="1" smtClean="0"/>
              <a:t>دومة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العراق</a:t>
            </a:r>
            <a:endParaRPr lang="en-IN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7331"/>
            <a:ext cx="6143668" cy="446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14282" y="214290"/>
            <a:ext cx="878687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*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وفي سنة 1926 زارت فرقة "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جورج ابيض"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بغداد وقدمت مسرحية "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أوديب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*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وشارك فيها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حقي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الشبلي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،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*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أسس أول فرقة مسرحية عراقية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"الفرقة التمثيلية الوطنية"</a:t>
            </a:r>
            <a:r>
              <a:rPr lang="ar-EG" sz="54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</a:t>
            </a:r>
            <a:r>
              <a:rPr lang="ar-SA" sz="28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1927</a:t>
            </a:r>
            <a:r>
              <a:rPr lang="ar-EG" sz="54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)</a:t>
            </a:r>
            <a:r>
              <a:rPr lang="ar-SA" sz="54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EG" sz="40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*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الفرقة التمثيلية العصرية"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</a:t>
            </a:r>
            <a:r>
              <a:rPr lang="ar-SA" sz="40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1929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)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*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الفرقة التمثيلية الشرقية"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برئاسة صبري شكري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*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وفرقة "جمعية أحياء الفن"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برئاسة  كمال عاكف ،.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*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حقي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الشبلي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التي استمرت حتى عام 1935.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endParaRPr kumimoji="0" lang="ar-S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53400" cy="1557326"/>
          </a:xfrm>
        </p:spPr>
        <p:txBody>
          <a:bodyPr>
            <a:normAutofit fontScale="90000"/>
          </a:bodyPr>
          <a:lstStyle/>
          <a:p>
            <a:pPr algn="r" rtl="1"/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ar-EG" b="1" dirty="0" smtClean="0">
                <a:solidFill>
                  <a:srgbClr val="002060"/>
                </a:solidFill>
              </a:rPr>
              <a:t>بعد </a:t>
            </a:r>
            <a:r>
              <a:rPr lang="ar-EG" b="1" dirty="0" err="1" smtClean="0">
                <a:solidFill>
                  <a:srgbClr val="002060"/>
                </a:solidFill>
              </a:rPr>
              <a:t>ا</a:t>
            </a:r>
            <a:r>
              <a:rPr lang="ar-SA" b="1" dirty="0" smtClean="0">
                <a:solidFill>
                  <a:srgbClr val="002060"/>
                </a:solidFill>
              </a:rPr>
              <a:t>لحرب العالمية الثانية </a:t>
            </a:r>
            <a:r>
              <a:rPr lang="ar-EG" b="1" dirty="0" smtClean="0">
                <a:solidFill>
                  <a:srgbClr val="002060"/>
                </a:solidFill>
              </a:rPr>
              <a:t>-- </a:t>
            </a:r>
            <a:r>
              <a:rPr lang="ar-SA" b="1" dirty="0" smtClean="0">
                <a:solidFill>
                  <a:srgbClr val="002060"/>
                </a:solidFill>
              </a:rPr>
              <a:t>توقف نشاط الفرق التمثيلية </a:t>
            </a:r>
            <a:r>
              <a:rPr lang="ar-EG" b="1" dirty="0" smtClean="0">
                <a:solidFill>
                  <a:srgbClr val="002060"/>
                </a:solidFill>
              </a:rPr>
              <a:t>في العراق </a:t>
            </a:r>
            <a:r>
              <a:rPr lang="ar-EG" b="1" dirty="0" smtClean="0"/>
              <a:t/>
            </a:r>
            <a:br>
              <a:rPr lang="ar-EG" b="1" dirty="0" smtClean="0"/>
            </a:br>
            <a:endParaRPr lang="en-IN" dirty="0"/>
          </a:p>
        </p:txBody>
      </p:sp>
      <p:sp>
        <p:nvSpPr>
          <p:cNvPr id="3" name="مستطيل 2"/>
          <p:cNvSpPr/>
          <p:nvPr/>
        </p:nvSpPr>
        <p:spPr>
          <a:xfrm>
            <a:off x="214282" y="1571612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"فرقة أنوار الفن" </a:t>
            </a:r>
            <a:r>
              <a:rPr lang="ar-EG" sz="4000" b="1" dirty="0" smtClean="0"/>
              <a:t>--</a:t>
            </a:r>
            <a:r>
              <a:rPr lang="ar-SA" sz="4000" b="1" dirty="0" smtClean="0"/>
              <a:t>الفنان </a:t>
            </a:r>
            <a:r>
              <a:rPr lang="ar-SA" sz="4000" b="1" dirty="0" smtClean="0">
                <a:solidFill>
                  <a:srgbClr val="00B0F0"/>
                </a:solidFill>
              </a:rPr>
              <a:t>توماس حبيب </a:t>
            </a:r>
            <a:r>
              <a:rPr lang="ar-SA" sz="4000" b="1" dirty="0" smtClean="0"/>
              <a:t>وآخرون  </a:t>
            </a:r>
            <a:r>
              <a:rPr lang="ar-SA" sz="4000" b="1" dirty="0" smtClean="0">
                <a:solidFill>
                  <a:srgbClr val="FF0000"/>
                </a:solidFill>
              </a:rPr>
              <a:t>"الجمعية الفنية للتمثيل والسينما" </a:t>
            </a:r>
            <a:endParaRPr lang="ar-EG" sz="4000" b="1" dirty="0" smtClean="0">
              <a:solidFill>
                <a:srgbClr val="FF0000"/>
              </a:solidFill>
            </a:endParaRPr>
          </a:p>
          <a:p>
            <a:r>
              <a:rPr lang="ar-SA" sz="4000" b="1" dirty="0" smtClean="0">
                <a:solidFill>
                  <a:srgbClr val="FF0000"/>
                </a:solidFill>
              </a:rPr>
              <a:t>"الفرقة الشعبية للتمثيل"(1947)</a:t>
            </a:r>
            <a:endParaRPr lang="ar-EG" sz="4000" b="1" dirty="0" smtClean="0">
              <a:solidFill>
                <a:srgbClr val="FF0000"/>
              </a:solidFill>
            </a:endParaRPr>
          </a:p>
          <a:p>
            <a:r>
              <a:rPr lang="ar-SA" sz="4000" b="1" dirty="0" smtClean="0">
                <a:solidFill>
                  <a:srgbClr val="FF0000"/>
                </a:solidFill>
              </a:rPr>
              <a:t>"فرقة يحيى </a:t>
            </a:r>
            <a:r>
              <a:rPr lang="ar-SA" sz="4000" b="1" dirty="0" err="1" smtClean="0">
                <a:solidFill>
                  <a:srgbClr val="FF0000"/>
                </a:solidFill>
              </a:rPr>
              <a:t>فايق</a:t>
            </a:r>
            <a:r>
              <a:rPr lang="ar-SA" sz="4000" b="1" dirty="0" smtClean="0">
                <a:solidFill>
                  <a:srgbClr val="FF0000"/>
                </a:solidFill>
              </a:rPr>
              <a:t>" </a:t>
            </a:r>
            <a:r>
              <a:rPr lang="ar-SA" sz="4000" b="1" dirty="0" err="1" smtClean="0">
                <a:solidFill>
                  <a:srgbClr val="FF0000"/>
                </a:solidFill>
              </a:rPr>
              <a:t>و</a:t>
            </a:r>
            <a:r>
              <a:rPr lang="ar-SA" sz="4000" b="1" dirty="0" smtClean="0">
                <a:solidFill>
                  <a:srgbClr val="FF0000"/>
                </a:solidFill>
              </a:rPr>
              <a:t>"فرقة الزبانية“</a:t>
            </a:r>
            <a:r>
              <a:rPr lang="ar-EG" sz="4000" b="1" dirty="0" smtClean="0">
                <a:solidFill>
                  <a:srgbClr val="FF0000"/>
                </a:solidFill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</a:rPr>
              <a:t>فرقة المسرح الحر، فرقة المسرح الجمهوري، فرقة الشعلة، فرقة الفنون الشعبية، فرقة المسرح العراقي، فرقة شباب الطليعة وفرقة مسرح بغداد الفني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" y="285728"/>
            <a:ext cx="885828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الفرق الرسمية هي التي تتبع قسم المسارح في دائرة السينما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والمسرح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4000" b="1" dirty="0" smtClean="0">
              <a:solidFill>
                <a:srgbClr val="000000"/>
              </a:solidFill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الفرقة القومية للتمثيل"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"فرقة البصرة للتمثيل"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"فرقة نينوى للتمثيل”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"فرقة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اربيل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للتمثيل" 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المسرح الشعبي،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 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المسرح الفني الحديث،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فرقة المسرح الحر،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مسرح اليوم،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فرقة اتحاد الفنانين،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العراق المسرحية،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مسرح الرافدين،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فرقة مسرح بغداد،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فرقة مسرح الجماهير،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	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مسرح كربلاء الفني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09922" cy="623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000100" y="1428736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سليم نقاش</a:t>
            </a:r>
            <a:r>
              <a:rPr lang="ar-EG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</a:t>
            </a:r>
            <a:r>
              <a:rPr lang="ar-SA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وأديب إسحاق</a:t>
            </a:r>
            <a:endParaRPr lang="ar-EG" sz="54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ar-SA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ويوسف خياط وأبو خليل القباني وجورج دخول </a:t>
            </a:r>
            <a:endParaRPr lang="ar-EG" sz="54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57290" y="4929198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محمد حبيب</a:t>
            </a:r>
            <a:r>
              <a:rPr lang="ar-EG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</a:t>
            </a:r>
            <a:r>
              <a:rPr lang="ar-SA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أديب إسحاق</a:t>
            </a:r>
            <a:endParaRPr lang="en-IN" sz="4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43042" y="5857892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rgbClr val="00B0F0"/>
                </a:solidFill>
              </a:rPr>
              <a:t>"</a:t>
            </a:r>
            <a:r>
              <a:rPr lang="ar-SA" sz="4000" b="1" dirty="0" err="1" smtClean="0">
                <a:solidFill>
                  <a:srgbClr val="00B0F0"/>
                </a:solidFill>
              </a:rPr>
              <a:t>آندرو</a:t>
            </a:r>
            <a:r>
              <a:rPr lang="ar-SA" sz="4000" b="1" dirty="0" smtClean="0">
                <a:solidFill>
                  <a:srgbClr val="00B0F0"/>
                </a:solidFill>
              </a:rPr>
              <a:t> </a:t>
            </a:r>
            <a:r>
              <a:rPr lang="ar-SA" sz="4000" b="1" dirty="0" err="1" smtClean="0">
                <a:solidFill>
                  <a:srgbClr val="00B0F0"/>
                </a:solidFill>
              </a:rPr>
              <a:t>ماك</a:t>
            </a:r>
            <a:r>
              <a:rPr lang="ar-SA" sz="4000" b="1" dirty="0" smtClean="0">
                <a:solidFill>
                  <a:srgbClr val="00B0F0"/>
                </a:solidFill>
              </a:rPr>
              <a:t>" لراسين</a:t>
            </a:r>
            <a:r>
              <a:rPr lang="ar-EG" sz="4000" b="1" dirty="0" smtClean="0">
                <a:solidFill>
                  <a:srgbClr val="00B0F0"/>
                </a:solidFill>
              </a:rPr>
              <a:t>        </a:t>
            </a:r>
            <a:r>
              <a:rPr lang="ar-SA" sz="4000" b="1" dirty="0" smtClean="0">
                <a:solidFill>
                  <a:srgbClr val="00B0F0"/>
                </a:solidFill>
              </a:rPr>
              <a:t> "أوبرا"</a:t>
            </a:r>
            <a:endParaRPr lang="en-IN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فلسطين</a:t>
            </a:r>
            <a:endParaRPr lang="en-IN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6437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مستطيل 2"/>
          <p:cNvSpPr/>
          <p:nvPr/>
        </p:nvSpPr>
        <p:spPr>
          <a:xfrm>
            <a:off x="357158" y="285728"/>
            <a:ext cx="8358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rgbClr val="0070C0"/>
                </a:solidFill>
              </a:rPr>
              <a:t>"فرقة جورج أبيض" </a:t>
            </a:r>
            <a:r>
              <a:rPr lang="ar-SA" sz="4000" b="1" dirty="0" err="1" smtClean="0">
                <a:solidFill>
                  <a:srgbClr val="0070C0"/>
                </a:solidFill>
              </a:rPr>
              <a:t>و</a:t>
            </a:r>
            <a:r>
              <a:rPr lang="ar-SA" sz="4000" b="1" dirty="0" smtClean="0">
                <a:solidFill>
                  <a:srgbClr val="0070C0"/>
                </a:solidFill>
              </a:rPr>
              <a:t>"فرقة سلامه حجازي" عام 1914 </a:t>
            </a:r>
            <a:endParaRPr lang="ar-EG" sz="4000" b="1" dirty="0" smtClean="0">
              <a:solidFill>
                <a:srgbClr val="0070C0"/>
              </a:solidFill>
            </a:endParaRPr>
          </a:p>
          <a:p>
            <a:r>
              <a:rPr lang="ar-SA" sz="4000" b="1" dirty="0" smtClean="0">
                <a:solidFill>
                  <a:srgbClr val="002060"/>
                </a:solidFill>
              </a:rPr>
              <a:t>"لويس الحادي عشر”، "تاجر البندقية“"</a:t>
            </a:r>
            <a:r>
              <a:rPr lang="ar-SA" sz="4000" b="1" dirty="0" err="1" smtClean="0">
                <a:solidFill>
                  <a:srgbClr val="002060"/>
                </a:solidFill>
              </a:rPr>
              <a:t>أوديب</a:t>
            </a:r>
            <a:r>
              <a:rPr lang="ar-SA" sz="4000" b="1" dirty="0" smtClean="0">
                <a:solidFill>
                  <a:srgbClr val="002060"/>
                </a:solidFill>
              </a:rPr>
              <a:t> ” </a:t>
            </a:r>
            <a:endParaRPr lang="ar-EG" sz="4000" b="1" dirty="0" smtClean="0">
              <a:solidFill>
                <a:srgbClr val="002060"/>
              </a:solidFill>
            </a:endParaRPr>
          </a:p>
          <a:p>
            <a:r>
              <a:rPr lang="ar-SA" sz="4000" b="1" dirty="0" smtClean="0"/>
              <a:t>أسسوا أول نادي للتمثيل في القدس </a:t>
            </a:r>
            <a:r>
              <a:rPr lang="ar-SA" sz="4000" b="1" dirty="0" smtClean="0">
                <a:solidFill>
                  <a:srgbClr val="FF0000"/>
                </a:solidFill>
              </a:rPr>
              <a:t>"نادي الإخاء الأرثوذكسي” </a:t>
            </a:r>
            <a:endParaRPr lang="ar-EG" sz="4000" b="1" dirty="0" smtClean="0">
              <a:solidFill>
                <a:srgbClr val="FF0000"/>
              </a:solidFill>
            </a:endParaRPr>
          </a:p>
          <a:p>
            <a:r>
              <a:rPr lang="ar-SA" sz="4000" b="1" dirty="0" smtClean="0">
                <a:solidFill>
                  <a:srgbClr val="FF0000"/>
                </a:solidFill>
              </a:rPr>
              <a:t>"المنتدى الأدبي</a:t>
            </a:r>
            <a:r>
              <a:rPr lang="ar-SA" sz="4000" b="1" dirty="0" smtClean="0"/>
              <a:t>"</a:t>
            </a:r>
            <a:r>
              <a:rPr lang="ar-SA" sz="2800" b="1" dirty="0" smtClean="0"/>
              <a:t>(1917). </a:t>
            </a:r>
            <a:r>
              <a:rPr lang="ar-SA" sz="4000" b="1" dirty="0" smtClean="0">
                <a:solidFill>
                  <a:srgbClr val="FF0000"/>
                </a:solidFill>
              </a:rPr>
              <a:t>"النادي</a:t>
            </a:r>
            <a:r>
              <a:rPr lang="ar-EG" sz="4000" b="1" dirty="0" smtClean="0">
                <a:solidFill>
                  <a:srgbClr val="FF0000"/>
                </a:solidFill>
              </a:rPr>
              <a:t> </a:t>
            </a:r>
            <a:r>
              <a:rPr lang="ar-SA" sz="4000" b="1" dirty="0" err="1" smtClean="0">
                <a:solidFill>
                  <a:srgbClr val="FF0000"/>
                </a:solidFill>
              </a:rPr>
              <a:t>السالسي</a:t>
            </a:r>
            <a:r>
              <a:rPr lang="ar-SA" sz="4000" b="1" dirty="0" smtClean="0"/>
              <a:t>"(</a:t>
            </a:r>
            <a:r>
              <a:rPr lang="ar-SA" sz="2800" b="1" dirty="0" smtClean="0"/>
              <a:t>1925) </a:t>
            </a:r>
            <a:endParaRPr lang="ar-EG" sz="2800" b="1" dirty="0" smtClean="0"/>
          </a:p>
          <a:p>
            <a:r>
              <a:rPr lang="ar-SA" sz="4000" b="1" dirty="0" smtClean="0">
                <a:solidFill>
                  <a:srgbClr val="FF0000"/>
                </a:solidFill>
              </a:rPr>
              <a:t> و"جمعية الترقي والتمثيل العربي</a:t>
            </a:r>
            <a:r>
              <a:rPr lang="ar-SA" sz="4000" b="1" dirty="0" smtClean="0"/>
              <a:t>"(1920) </a:t>
            </a:r>
            <a:r>
              <a:rPr lang="ar-SA" sz="4000" b="1" dirty="0" smtClean="0">
                <a:solidFill>
                  <a:srgbClr val="FF0000"/>
                </a:solidFill>
              </a:rPr>
              <a:t>، فرقة"نادي الشبيبة الأرثوذكسي ” </a:t>
            </a:r>
            <a:endParaRPr lang="ar-EG" sz="4000" b="1" dirty="0" smtClean="0">
              <a:solidFill>
                <a:srgbClr val="FF0000"/>
              </a:solidFill>
            </a:endParaRPr>
          </a:p>
          <a:p>
            <a:r>
              <a:rPr lang="ar-SA" sz="4000" b="1" dirty="0" smtClean="0">
                <a:solidFill>
                  <a:srgbClr val="FF0000"/>
                </a:solidFill>
              </a:rPr>
              <a:t>الفرقة التمثيلية العربية،، "فرقة الأنصار" </a:t>
            </a:r>
            <a:endParaRPr lang="ar-EG" sz="4000" b="1" dirty="0" smtClean="0">
              <a:solidFill>
                <a:srgbClr val="FF0000"/>
              </a:solidFill>
            </a:endParaRPr>
          </a:p>
          <a:p>
            <a:r>
              <a:rPr lang="ar-SA" sz="4000" b="1" dirty="0" smtClean="0">
                <a:solidFill>
                  <a:srgbClr val="FF0000"/>
                </a:solidFill>
              </a:rPr>
              <a:t>"فرقة أضحك" </a:t>
            </a:r>
            <a:r>
              <a:rPr lang="ar-SA" sz="4000" b="1" dirty="0" smtClean="0"/>
              <a:t>(1943)</a:t>
            </a:r>
            <a:endParaRPr lang="en-I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821533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بعد انطلاقة الثورة الفلسطينية 1965، تشكلت الكثير من الفرق المسرحية الفلسطينية في بعض الأقطار العربية وفي داخل الأراضي المحتلة، </a:t>
            </a:r>
            <a:endParaRPr kumimoji="0" lang="ar-EG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"هواة عائلة المسرح" 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برام الله (1969)، التي تدربت على مسرحية "</a:t>
            </a:r>
            <a:r>
              <a:rPr kumimoji="0" lang="ar-SA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قرقاش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 لسميح القاسم؛</a:t>
            </a:r>
            <a:endParaRPr kumimoji="0" lang="ar-EG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وفرقة "</a:t>
            </a:r>
            <a:r>
              <a:rPr kumimoji="0" lang="ar-SA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الحكواتي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 التي كانت من أبرز الفرق تأسست في القدس عام1977.</a:t>
            </a:r>
            <a:endParaRPr kumimoji="0" lang="ar-EG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شهد قطاع غزة حراكا مسرحيا نشطا منذ مطلع ستينيات.</a:t>
            </a:r>
            <a:endParaRPr kumimoji="0" lang="ar-SA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485888"/>
          </a:xfrm>
        </p:spPr>
        <p:txBody>
          <a:bodyPr>
            <a:normAutofit fontScale="90000"/>
          </a:bodyPr>
          <a:lstStyle/>
          <a:p>
            <a:pPr lvl="0" algn="r" rtl="1"/>
            <a:r>
              <a:rPr lang="ar-SA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ومنذ  قدوم السلطة الوطنية الفلسطينية اتسعت دائرة العمل المسرحي،</a:t>
            </a:r>
            <a:r>
              <a:rPr lang="ar-EG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/>
            </a:r>
            <a:br>
              <a:rPr lang="ar-EG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</a:br>
            <a:endParaRPr lang="en-IN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222430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14282" y="1785926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فرقة الفنون المسرحية</a:t>
            </a:r>
            <a:r>
              <a:rPr lang="ar-SA" sz="24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(1970)</a:t>
            </a: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، "مسرح الشوك". المسرح الشعبي سنابل(</a:t>
            </a:r>
            <a:r>
              <a:rPr lang="ar-SA" sz="24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1979)، </a:t>
            </a: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مسرح </a:t>
            </a:r>
            <a:r>
              <a:rPr lang="ar-SA" sz="4000" b="1" dirty="0" err="1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عشتار</a:t>
            </a:r>
            <a:r>
              <a:rPr lang="ar-SA" sz="24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(1991)، </a:t>
            </a: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مسرح الحارة</a:t>
            </a:r>
            <a:r>
              <a:rPr lang="ar-SA" sz="24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(2005)، </a:t>
            </a: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المسرح الشعبي </a:t>
            </a:r>
            <a:r>
              <a:rPr lang="ar-SA" sz="4000" b="1" dirty="0" err="1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الفلسطين</a:t>
            </a:r>
            <a:r>
              <a:rPr lang="ar-EG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ي</a:t>
            </a:r>
            <a:r>
              <a:rPr lang="ar-SA" sz="24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(1996)</a:t>
            </a:r>
            <a:endParaRPr lang="ar-EG" sz="2400" b="1" dirty="0" smtClean="0">
              <a:solidFill>
                <a:srgbClr val="000000"/>
              </a:solidFill>
              <a:latin typeface="Traditional Arabic" pitchFamily="18" charset="-78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، مسرح </a:t>
            </a:r>
            <a:r>
              <a:rPr lang="ar-SA" sz="4000" b="1" dirty="0" err="1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الطنطورة</a:t>
            </a: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 للدمى</a:t>
            </a:r>
            <a:r>
              <a:rPr lang="ar-SA" sz="24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(1995) </a:t>
            </a:r>
            <a:endParaRPr lang="ar-EG" sz="2400" b="1" dirty="0" smtClean="0">
              <a:solidFill>
                <a:srgbClr val="000000"/>
              </a:solidFill>
              <a:latin typeface="Traditional Arabic" pitchFamily="18" charset="-78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مسرح سفر </a:t>
            </a:r>
            <a:r>
              <a:rPr lang="ar-SA" sz="24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( 2000) </a:t>
            </a: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مركز عناد للمسرح والفنون</a:t>
            </a:r>
            <a:r>
              <a:rPr lang="ar-SA" sz="28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(1987)</a:t>
            </a: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مسرح الميدان</a:t>
            </a:r>
            <a:r>
              <a:rPr lang="ar-SA" sz="28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(1995) </a:t>
            </a:r>
            <a:endParaRPr lang="ar-EG" sz="2800" b="1" dirty="0" smtClean="0">
              <a:solidFill>
                <a:srgbClr val="000000"/>
              </a:solidFill>
              <a:latin typeface="Traditional Arabic" pitchFamily="18" charset="-78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فرقة "صندوق العجب” </a:t>
            </a:r>
            <a:r>
              <a:rPr lang="ar-SA" sz="24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1975</a:t>
            </a:r>
            <a:r>
              <a:rPr lang="ar-SA" sz="40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، مسرح “الأحلام” </a:t>
            </a:r>
            <a:r>
              <a:rPr lang="ar-EG" sz="2400" b="1" dirty="0" smtClean="0">
                <a:solidFill>
                  <a:srgbClr val="000000"/>
                </a:solidFill>
                <a:latin typeface="Traditional Arabic" pitchFamily="18" charset="-78"/>
                <a:ea typeface="Times New Roman" pitchFamily="18" charset="0"/>
              </a:rPr>
              <a:t>2006</a:t>
            </a:r>
            <a:endParaRPr lang="ar-SA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0000"/>
                </a:solidFill>
              </a:rPr>
              <a:t>تونس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8703"/>
            <a:ext cx="6429420" cy="4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5400" b="1" dirty="0" smtClean="0">
                <a:solidFill>
                  <a:srgbClr val="FF000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تونس</a:t>
            </a:r>
            <a:endParaRPr lang="en-IN" sz="5400" dirty="0">
              <a:solidFill>
                <a:srgbClr val="FF0000"/>
              </a:solidFill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14282" y="1214422"/>
            <a:ext cx="8572560" cy="54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/>
            </a:r>
            <a:b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</a:b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"الفرقة المصرية الشعبية" تحت رئاسة محمد عبد القادر المغربي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----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"العاشق المتهم" 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و"فرقة سليمان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القرداحي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” "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الجوق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المصري – التونسي" في العام 1909 . "جماعة الآداب العربية ”</a:t>
            </a:r>
            <a:r>
              <a:rPr lang="ar-SA" sz="36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1911</a:t>
            </a:r>
            <a:r>
              <a:rPr lang="ar-EG" sz="3600" b="1" dirty="0" smtClean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،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"جماعة الشهامة العربية"، "فرقة المستقبل التمثيلي"،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"فرقة السعادة" ،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"فرقة الشيخ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الأكودي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 ،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"جمعية التمثيل العربي".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فرقة "المسرح الجديد"(1976) وفرقة "مسرح فو"(1980) ومسرح الأرض (1981)  فرقة "مسرح الأرض"(1984) ومسرح المثلث (1985)غيرها.</a:t>
            </a:r>
            <a:endParaRPr kumimoji="0" lang="ar-S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الجزائر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572296" cy="38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العصر الذهبي للمسرح الجزائري قد بدأ في الثلاثينات عندما أدخل ‘ رشيد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قسنطيني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’ 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(1887-1944)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"جورج أبيض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زارت جزائر في سنة 1921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و"فرقة عز الدين زارت في سنة 1922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"وفرقة "فاطمة رشدي" 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ودادية</a:t>
            </a: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الطلبة المسلمين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(1919) فرقة المسرح الجزائري (1947) ، فرقة المسرح  الوطني الجزائري (1963) ، معهد برج الكفان (1964)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843606"/>
          </a:xfrm>
        </p:spPr>
        <p:txBody>
          <a:bodyPr/>
          <a:lstStyle/>
          <a:p>
            <a:pPr algn="just" rtl="1"/>
            <a:r>
              <a:rPr lang="ar-SA" dirty="0" smtClean="0">
                <a:solidFill>
                  <a:srgbClr val="FF0000"/>
                </a:solidFill>
              </a:rPr>
              <a:t>وفي الدولة من الدول العربي من القارة آسيا وأفريقيا مثل موريتانيا </a:t>
            </a:r>
            <a:r>
              <a:rPr lang="ar-SA" dirty="0" err="1" smtClean="0">
                <a:solidFill>
                  <a:srgbClr val="FF0000"/>
                </a:solidFill>
              </a:rPr>
              <a:t>و</a:t>
            </a:r>
            <a:r>
              <a:rPr lang="ar-SA" dirty="0" smtClean="0">
                <a:solidFill>
                  <a:srgbClr val="FF0000"/>
                </a:solidFill>
              </a:rPr>
              <a:t> مغرب وعمان والقطر ومملكة العربية السعودية وصوماليا </a:t>
            </a:r>
            <a:r>
              <a:rPr lang="ar-SA" dirty="0" err="1" smtClean="0">
                <a:solidFill>
                  <a:srgbClr val="FF0000"/>
                </a:solidFill>
              </a:rPr>
              <a:t>وسودان</a:t>
            </a:r>
            <a:r>
              <a:rPr lang="ar-SA" dirty="0" smtClean="0">
                <a:solidFill>
                  <a:srgbClr val="FF0000"/>
                </a:solidFill>
              </a:rPr>
              <a:t> والإمارات العربية المتحدة ويمن والبحرين والجيبوتي أيضا شهدت عدة حركات المسرحي خاصة وفي الربع الأخير من القرن العشرين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0000"/>
                </a:solidFill>
              </a:rPr>
              <a:t>المصادر والمراجع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75778" name="Picture 2" descr="C:\Users\HP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024219" cy="4536329"/>
          </a:xfrm>
          <a:prstGeom prst="rect">
            <a:avLst/>
          </a:prstGeom>
          <a:noFill/>
        </p:spPr>
      </p:pic>
      <p:pic>
        <p:nvPicPr>
          <p:cNvPr id="75779" name="Picture 3" descr="C:\Users\HP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93" y="1928802"/>
            <a:ext cx="282712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5932681" cy="34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571472" y="500042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الشيخ أحمد أبو خليل القباني (1833-1903) </a:t>
            </a:r>
            <a:r>
              <a:rPr lang="ar-EG" sz="4000" b="1" dirty="0" smtClean="0">
                <a:solidFill>
                  <a:srgbClr val="FF0000"/>
                </a:solidFill>
              </a:rPr>
              <a:t>                  </a:t>
            </a:r>
            <a:r>
              <a:rPr lang="ar-SA" sz="4000" b="1" dirty="0" smtClean="0">
                <a:solidFill>
                  <a:srgbClr val="FF0000"/>
                </a:solidFill>
              </a:rPr>
              <a:t>الممثل اسكندر فرح (1851-1916)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57290" y="1857364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/>
              <a:t>"</a:t>
            </a:r>
            <a:r>
              <a:rPr lang="ar-SA" sz="4400" b="1" dirty="0" smtClean="0">
                <a:solidFill>
                  <a:srgbClr val="002060"/>
                </a:solidFill>
              </a:rPr>
              <a:t>عائده" </a:t>
            </a:r>
            <a:r>
              <a:rPr lang="ar-EG" sz="4400" b="1" dirty="0" smtClean="0">
                <a:solidFill>
                  <a:srgbClr val="002060"/>
                </a:solidFill>
              </a:rPr>
              <a:t>        </a:t>
            </a:r>
            <a:r>
              <a:rPr lang="ar-SA" sz="4400" b="1" dirty="0" smtClean="0">
                <a:solidFill>
                  <a:srgbClr val="002060"/>
                </a:solidFill>
              </a:rPr>
              <a:t>و</a:t>
            </a:r>
            <a:r>
              <a:rPr lang="ar-EG" sz="4400" b="1" dirty="0" smtClean="0">
                <a:solidFill>
                  <a:srgbClr val="002060"/>
                </a:solidFill>
              </a:rPr>
              <a:t>     </a:t>
            </a:r>
            <a:r>
              <a:rPr lang="ar-SA" sz="4400" b="1" dirty="0" smtClean="0">
                <a:solidFill>
                  <a:srgbClr val="002060"/>
                </a:solidFill>
              </a:rPr>
              <a:t>"الشاه محمود“</a:t>
            </a:r>
            <a:endParaRPr lang="en-IN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4572032" cy="1704980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 smtClean="0"/>
              <a:t/>
            </a:r>
            <a:br>
              <a:rPr lang="ar-EG" dirty="0" smtClean="0"/>
            </a:br>
            <a:r>
              <a:rPr lang="ar-EG" sz="8000" dirty="0" smtClean="0">
                <a:solidFill>
                  <a:srgbClr val="FF0000"/>
                </a:solidFill>
              </a:rPr>
              <a:t>شكرا </a:t>
            </a:r>
            <a:r>
              <a:rPr lang="ar-EG" dirty="0" smtClean="0"/>
              <a:t>لحسن استماعكم</a:t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en-US" dirty="0" smtClean="0">
                <a:solidFill>
                  <a:srgbClr val="002060"/>
                </a:solidFill>
                <a:hlinkClick r:id="rId2"/>
              </a:rPr>
              <a:t>drshanil@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gmail.com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9947785086</a:t>
            </a:r>
            <a:endParaRPr lang="en-IN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714356"/>
            <a:ext cx="8858312" cy="6096227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500694" y="928670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/>
              <a:t>السودان </a:t>
            </a:r>
            <a:r>
              <a:rPr lang="ar-EG" sz="3600" dirty="0" smtClean="0"/>
              <a:t>(</a:t>
            </a:r>
            <a:r>
              <a:rPr lang="ar-SA" sz="3600" dirty="0" smtClean="0"/>
              <a:t>1902</a:t>
            </a:r>
            <a:r>
              <a:rPr lang="ar-EG" sz="3600" dirty="0" smtClean="0"/>
              <a:t>) </a:t>
            </a:r>
            <a:r>
              <a:rPr lang="ar-SA" sz="3600" dirty="0" smtClean="0"/>
              <a:t>، تونس </a:t>
            </a:r>
            <a:r>
              <a:rPr lang="ar-EG" sz="3600" dirty="0" smtClean="0"/>
              <a:t>   </a:t>
            </a:r>
            <a:r>
              <a:rPr lang="ar-SA" sz="3600" dirty="0" smtClean="0"/>
              <a:t>(1908)، فلسطين </a:t>
            </a:r>
            <a:r>
              <a:rPr lang="ar-EG" sz="3600" dirty="0" smtClean="0"/>
              <a:t> </a:t>
            </a:r>
            <a:r>
              <a:rPr lang="ar-SA" sz="3600" dirty="0" smtClean="0"/>
              <a:t>(1917)، البحرين</a:t>
            </a:r>
            <a:r>
              <a:rPr lang="ar-EG" sz="3600" dirty="0" smtClean="0"/>
              <a:t> </a:t>
            </a:r>
            <a:r>
              <a:rPr lang="ar-SA" sz="3600" dirty="0" smtClean="0"/>
              <a:t> (1919)، الجزائر </a:t>
            </a:r>
            <a:r>
              <a:rPr lang="ar-EG" sz="3600" dirty="0" smtClean="0"/>
              <a:t> </a:t>
            </a:r>
            <a:r>
              <a:rPr lang="ar-SA" sz="3600" dirty="0" smtClean="0"/>
              <a:t>(1921)، المغرب </a:t>
            </a:r>
            <a:r>
              <a:rPr lang="ar-EG" sz="3600" dirty="0" smtClean="0"/>
              <a:t> </a:t>
            </a:r>
            <a:r>
              <a:rPr lang="ar-SA" sz="3600" dirty="0" smtClean="0"/>
              <a:t>(1923)، ليبيا </a:t>
            </a:r>
            <a:r>
              <a:rPr lang="ar-EG" sz="3600" dirty="0" smtClean="0"/>
              <a:t>      (</a:t>
            </a:r>
            <a:r>
              <a:rPr lang="ar-SA" sz="3600" dirty="0" smtClean="0"/>
              <a:t>1925)، الكويت </a:t>
            </a:r>
            <a:r>
              <a:rPr lang="ar-EG" sz="3600" dirty="0" smtClean="0"/>
              <a:t>  </a:t>
            </a:r>
            <a:r>
              <a:rPr lang="ar-SA" sz="3600" dirty="0" smtClean="0"/>
              <a:t>(1938).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work_sh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775575" cy="4394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285728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مسرح خيال الظل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rgbClr val="FF0000"/>
                </a:solidFill>
              </a:rPr>
              <a:t>مسرح خيال الظل يعرف </a:t>
            </a:r>
            <a:r>
              <a:rPr lang="ar-SA" sz="3200" dirty="0" err="1" smtClean="0">
                <a:solidFill>
                  <a:srgbClr val="FF0000"/>
                </a:solidFill>
              </a:rPr>
              <a:t>بـ</a:t>
            </a:r>
            <a:r>
              <a:rPr lang="ar-SA" sz="3200" dirty="0" smtClean="0">
                <a:solidFill>
                  <a:srgbClr val="FF0000"/>
                </a:solidFill>
              </a:rPr>
              <a:t> "ظل الخيال ” </a:t>
            </a:r>
            <a:r>
              <a:rPr lang="ar-SA" sz="3200" dirty="0" err="1" smtClean="0">
                <a:solidFill>
                  <a:srgbClr val="FF0000"/>
                </a:solidFill>
              </a:rPr>
              <a:t>و</a:t>
            </a:r>
            <a:r>
              <a:rPr lang="ar-SA" sz="3200" dirty="0" smtClean="0">
                <a:solidFill>
                  <a:srgbClr val="FF0000"/>
                </a:solidFill>
              </a:rPr>
              <a:t>" خيال الستار“</a:t>
            </a:r>
            <a:endParaRPr lang="ar-EG" sz="3200" dirty="0" smtClean="0">
              <a:solidFill>
                <a:srgbClr val="FF0000"/>
              </a:solidFill>
            </a:endParaRPr>
          </a:p>
          <a:p>
            <a:pPr algn="r"/>
            <a:endParaRPr lang="ar-EG" sz="3200" dirty="0" smtClean="0">
              <a:solidFill>
                <a:srgbClr val="FF0000"/>
              </a:solidFill>
            </a:endParaRPr>
          </a:p>
          <a:p>
            <a:pPr algn="r"/>
            <a:r>
              <a:rPr lang="ar-SA" sz="4000" dirty="0" smtClean="0"/>
              <a:t>المسرحية الفولكلورية الصينية</a:t>
            </a:r>
            <a:endParaRPr lang="ar-EG" sz="4000" dirty="0" smtClean="0"/>
          </a:p>
          <a:p>
            <a:pPr algn="r"/>
            <a:endParaRPr lang="ar-EG" sz="3200" dirty="0" smtClean="0">
              <a:solidFill>
                <a:srgbClr val="FF0000"/>
              </a:solidFill>
            </a:endParaRPr>
          </a:p>
          <a:p>
            <a:pPr algn="r"/>
            <a:r>
              <a:rPr lang="ar-SA" sz="3200" dirty="0" smtClean="0"/>
              <a:t>يتميز الممثلون بمواهب عديدة، حيث يمكنهم الغناء وتقليد الأصوات، وبإمكان الممثل الواحد أن يتحكم في العديد من الدمى في نفس الوقت</a:t>
            </a:r>
            <a:endParaRPr lang="ar-EG" sz="3200" dirty="0" smtClean="0"/>
          </a:p>
          <a:p>
            <a:pPr algn="r"/>
            <a:endParaRPr lang="ar-EG" sz="3200" dirty="0" smtClean="0">
              <a:solidFill>
                <a:srgbClr val="FF0000"/>
              </a:solidFill>
            </a:endParaRPr>
          </a:p>
          <a:p>
            <a:pPr algn="r"/>
            <a:r>
              <a:rPr lang="ar-SA" sz="3200" dirty="0" smtClean="0">
                <a:solidFill>
                  <a:srgbClr val="FF0000"/>
                </a:solidFill>
              </a:rPr>
              <a:t>عزف على عدة آلات موسيقية في نفس الوقت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4" name="Picture 4" descr="Shadow-pupp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357694"/>
            <a:ext cx="2318040" cy="250030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h200303211278-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52"/>
            <a:ext cx="2714644" cy="64992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85720" y="642918"/>
            <a:ext cx="5429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العصر الذهبي لخيال الظل العربي في القرن الخامس والسادس والسابع الهجري </a:t>
            </a:r>
            <a:endParaRPr lang="ar-EG" sz="4000" dirty="0" smtClean="0">
              <a:solidFill>
                <a:srgbClr val="FF0000"/>
              </a:solidFill>
            </a:endParaRPr>
          </a:p>
          <a:p>
            <a:endParaRPr lang="ar-EG" sz="4000" dirty="0" smtClean="0">
              <a:solidFill>
                <a:srgbClr val="FF0000"/>
              </a:solidFill>
            </a:endParaRPr>
          </a:p>
          <a:p>
            <a:r>
              <a:rPr lang="ar-SA" sz="4000" dirty="0" smtClean="0">
                <a:solidFill>
                  <a:srgbClr val="FF0000"/>
                </a:solidFill>
              </a:rPr>
              <a:t> استمر انتشار عروض خيال الظل في سورية وفلسطين ولبنان ومصر والجزائر وتونس ومراكش وليبيا حتى مطلع هذا القرن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5" name="نجمة ذات 5 نقاط 4"/>
          <p:cNvSpPr/>
          <p:nvPr/>
        </p:nvSpPr>
        <p:spPr>
          <a:xfrm>
            <a:off x="5643570" y="642918"/>
            <a:ext cx="428628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نجمة ذات 5 نقاط 5"/>
          <p:cNvSpPr/>
          <p:nvPr/>
        </p:nvSpPr>
        <p:spPr>
          <a:xfrm>
            <a:off x="5715008" y="3143248"/>
            <a:ext cx="428628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1250" y="0"/>
            <a:ext cx="2712750" cy="318611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00034" y="1785926"/>
            <a:ext cx="57864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صالح حبيب ومحمد الشيخ </a:t>
            </a:r>
            <a:endParaRPr lang="ar-EG" sz="4400" dirty="0" smtClean="0">
              <a:solidFill>
                <a:srgbClr val="FF0000"/>
              </a:solidFill>
            </a:endParaRPr>
          </a:p>
          <a:p>
            <a:r>
              <a:rPr lang="ar-EG" sz="4400" dirty="0" smtClean="0"/>
              <a:t>                       </a:t>
            </a:r>
            <a:r>
              <a:rPr lang="ar-SA" sz="4400" dirty="0" smtClean="0"/>
              <a:t>في سوريا، </a:t>
            </a:r>
            <a:endParaRPr lang="ar-EG" sz="4400" dirty="0" smtClean="0"/>
          </a:p>
          <a:p>
            <a:r>
              <a:rPr lang="ar-SA" sz="4400" dirty="0" smtClean="0">
                <a:solidFill>
                  <a:srgbClr val="FF0000"/>
                </a:solidFill>
              </a:rPr>
              <a:t>علي </a:t>
            </a:r>
            <a:r>
              <a:rPr lang="ar-SA" sz="4400" dirty="0" err="1" smtClean="0">
                <a:solidFill>
                  <a:srgbClr val="FF0000"/>
                </a:solidFill>
              </a:rPr>
              <a:t>الديمي</a:t>
            </a:r>
            <a:r>
              <a:rPr lang="ar-SA" sz="4400" dirty="0" smtClean="0">
                <a:solidFill>
                  <a:srgbClr val="FF0000"/>
                </a:solidFill>
              </a:rPr>
              <a:t> </a:t>
            </a:r>
            <a:r>
              <a:rPr lang="ar-EG" sz="4400" dirty="0" smtClean="0">
                <a:solidFill>
                  <a:srgbClr val="FF0000"/>
                </a:solidFill>
              </a:rPr>
              <a:t> </a:t>
            </a:r>
            <a:r>
              <a:rPr lang="ar-SA" sz="4400" dirty="0" smtClean="0"/>
              <a:t>في تونس،</a:t>
            </a:r>
            <a:endParaRPr lang="ar-EG" sz="4400" dirty="0" smtClean="0"/>
          </a:p>
          <a:p>
            <a:r>
              <a:rPr lang="ar-SA" sz="4400" dirty="0" smtClean="0">
                <a:solidFill>
                  <a:srgbClr val="FF0000"/>
                </a:solidFill>
              </a:rPr>
              <a:t>سالم المكحل</a:t>
            </a:r>
            <a:r>
              <a:rPr lang="ar-EG" sz="4400" dirty="0" smtClean="0">
                <a:solidFill>
                  <a:srgbClr val="FF0000"/>
                </a:solidFill>
              </a:rPr>
              <a:t> </a:t>
            </a:r>
            <a:r>
              <a:rPr lang="ar-SA" sz="4400" dirty="0" smtClean="0">
                <a:solidFill>
                  <a:srgbClr val="FF0000"/>
                </a:solidFill>
              </a:rPr>
              <a:t> </a:t>
            </a:r>
            <a:r>
              <a:rPr lang="ar-SA" sz="4400" dirty="0" smtClean="0"/>
              <a:t>في ليبيا </a:t>
            </a:r>
            <a:endParaRPr lang="en-IN" sz="4400" dirty="0"/>
          </a:p>
        </p:txBody>
      </p:sp>
      <p:sp>
        <p:nvSpPr>
          <p:cNvPr id="5" name="مستطيل 4"/>
          <p:cNvSpPr/>
          <p:nvPr/>
        </p:nvSpPr>
        <p:spPr>
          <a:xfrm>
            <a:off x="1285852" y="542926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solidFill>
                  <a:srgbClr val="002060"/>
                </a:solidFill>
              </a:rPr>
              <a:t>الحملات الصليبية على مصر</a:t>
            </a:r>
            <a:r>
              <a:rPr lang="ar-EG" sz="3600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ar-SA" sz="3600" dirty="0" smtClean="0">
                <a:solidFill>
                  <a:srgbClr val="002060"/>
                </a:solidFill>
              </a:rPr>
              <a:t> واحتلال الفرنسيين للجزائر </a:t>
            </a:r>
            <a:endParaRPr lang="en-IN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741</TotalTime>
  <Words>1314</Words>
  <Application>Microsoft Office PowerPoint</Application>
  <PresentationFormat>On-screen Show (4:3)</PresentationFormat>
  <Paragraphs>167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ألوان متوسطة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.. مسرح الطّفل .. </vt:lpstr>
      <vt:lpstr>PowerPoint Presentation</vt:lpstr>
      <vt:lpstr>PowerPoint Presentation</vt:lpstr>
      <vt:lpstr>PowerPoint Presentation</vt:lpstr>
      <vt:lpstr>خريط الوطن العربي</vt:lpstr>
      <vt:lpstr>قارة أفريقة</vt:lpstr>
      <vt:lpstr>سوريا</vt:lpstr>
      <vt:lpstr>PowerPoint Presentation</vt:lpstr>
      <vt:lpstr>PowerPoint Presentation</vt:lpstr>
      <vt:lpstr>بعض الفرق المسرحية السورية منذ بداية القرن العشرين </vt:lpstr>
      <vt:lpstr>لبنان</vt:lpstr>
      <vt:lpstr>PowerPoint Presentation</vt:lpstr>
      <vt:lpstr>مصر</vt:lpstr>
      <vt:lpstr>PowerPoint Presentation</vt:lpstr>
      <vt:lpstr>PowerPoint Presentation</vt:lpstr>
      <vt:lpstr>الفرق المسارح في مصر</vt:lpstr>
      <vt:lpstr>العراق</vt:lpstr>
      <vt:lpstr>PowerPoint Presentation</vt:lpstr>
      <vt:lpstr> بعد الحرب العالمية الثانية -- توقف نشاط الفرق التمثيلية في العراق  </vt:lpstr>
      <vt:lpstr>PowerPoint Presentation</vt:lpstr>
      <vt:lpstr>فلسطين</vt:lpstr>
      <vt:lpstr>PowerPoint Presentation</vt:lpstr>
      <vt:lpstr>PowerPoint Presentation</vt:lpstr>
      <vt:lpstr>ومنذ  قدوم السلطة الوطنية الفلسطينية اتسعت دائرة العمل المسرحي، </vt:lpstr>
      <vt:lpstr>تونس</vt:lpstr>
      <vt:lpstr>تونس</vt:lpstr>
      <vt:lpstr>الجزائر </vt:lpstr>
      <vt:lpstr>PowerPoint Presentation</vt:lpstr>
      <vt:lpstr>وفي الدولة من الدول العربي من القارة آسيا وأفريقيا مثل موريتانيا و مغرب وعمان والقطر ومملكة العربية السعودية وصوماليا وسودان والإمارات العربية المتحدة ويمن والبحرين والجيبوتي أيضا شهدت عدة حركات المسرحي خاصة وفي الربع الأخير من القرن العشرين</vt:lpstr>
      <vt:lpstr>المصادر والمراجع</vt:lpstr>
      <vt:lpstr> شكرا لحسن استماعكم  drshanil@gmail.com 9947785086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الفرق المسرحية  في العالم العربي المعاصر - دراسة    </dc:title>
  <dc:creator>HP</dc:creator>
  <cp:lastModifiedBy>Shamnad</cp:lastModifiedBy>
  <cp:revision>80</cp:revision>
  <dcterms:created xsi:type="dcterms:W3CDTF">2014-12-06T18:13:27Z</dcterms:created>
  <dcterms:modified xsi:type="dcterms:W3CDTF">2014-12-27T09:38:59Z</dcterms:modified>
</cp:coreProperties>
</file>